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7"/>
  </p:notesMasterIdLst>
  <p:sldIdLst>
    <p:sldId id="310" r:id="rId2"/>
    <p:sldId id="311" r:id="rId3"/>
    <p:sldId id="1415" r:id="rId4"/>
    <p:sldId id="903" r:id="rId5"/>
    <p:sldId id="1244" r:id="rId6"/>
    <p:sldId id="970" r:id="rId7"/>
    <p:sldId id="1389" r:id="rId8"/>
    <p:sldId id="1258" r:id="rId9"/>
    <p:sldId id="1251" r:id="rId10"/>
    <p:sldId id="1417" r:id="rId11"/>
    <p:sldId id="1433" r:id="rId12"/>
    <p:sldId id="1255" r:id="rId13"/>
    <p:sldId id="1249" r:id="rId14"/>
    <p:sldId id="1259" r:id="rId15"/>
    <p:sldId id="1257" r:id="rId16"/>
    <p:sldId id="1254" r:id="rId17"/>
    <p:sldId id="1253" r:id="rId18"/>
    <p:sldId id="974" r:id="rId19"/>
    <p:sldId id="1387" r:id="rId20"/>
    <p:sldId id="1388" r:id="rId21"/>
    <p:sldId id="1261" r:id="rId22"/>
    <p:sldId id="1260" r:id="rId23"/>
    <p:sldId id="1356" r:id="rId24"/>
    <p:sldId id="1357" r:id="rId25"/>
    <p:sldId id="1263" r:id="rId26"/>
    <p:sldId id="1384" r:id="rId27"/>
    <p:sldId id="1355" r:id="rId28"/>
    <p:sldId id="1366" r:id="rId29"/>
    <p:sldId id="1359" r:id="rId30"/>
    <p:sldId id="1370" r:id="rId31"/>
    <p:sldId id="1369" r:id="rId32"/>
    <p:sldId id="1398" r:id="rId33"/>
    <p:sldId id="1292" r:id="rId34"/>
    <p:sldId id="1269" r:id="rId35"/>
    <p:sldId id="1423" r:id="rId36"/>
    <p:sldId id="1296" r:id="rId37"/>
    <p:sldId id="1303" r:id="rId38"/>
    <p:sldId id="1298" r:id="rId39"/>
    <p:sldId id="1397" r:id="rId40"/>
    <p:sldId id="1316" r:id="rId41"/>
    <p:sldId id="1342" r:id="rId42"/>
    <p:sldId id="1276" r:id="rId43"/>
    <p:sldId id="1318" r:id="rId44"/>
    <p:sldId id="1283" r:id="rId45"/>
    <p:sldId id="1300" r:id="rId46"/>
    <p:sldId id="1426" r:id="rId47"/>
    <p:sldId id="1425" r:id="rId48"/>
    <p:sldId id="1306" r:id="rId49"/>
    <p:sldId id="1279" r:id="rId50"/>
    <p:sldId id="1349" r:id="rId51"/>
    <p:sldId id="1302" r:id="rId52"/>
    <p:sldId id="1381" r:id="rId53"/>
    <p:sldId id="1393" r:id="rId54"/>
    <p:sldId id="1394" r:id="rId55"/>
    <p:sldId id="1395" r:id="rId56"/>
    <p:sldId id="1294" r:id="rId57"/>
    <p:sldId id="1310" r:id="rId58"/>
    <p:sldId id="1416" r:id="rId59"/>
    <p:sldId id="1312" r:id="rId60"/>
    <p:sldId id="1428" r:id="rId61"/>
    <p:sldId id="1315" r:id="rId62"/>
    <p:sldId id="1429" r:id="rId63"/>
    <p:sldId id="1314" r:id="rId64"/>
    <p:sldId id="1383" r:id="rId65"/>
    <p:sldId id="1320" r:id="rId66"/>
    <p:sldId id="1325" r:id="rId67"/>
    <p:sldId id="1313" r:id="rId68"/>
    <p:sldId id="1327" r:id="rId69"/>
    <p:sldId id="1326" r:id="rId70"/>
    <p:sldId id="1427" r:id="rId71"/>
    <p:sldId id="1328" r:id="rId72"/>
    <p:sldId id="1333" r:id="rId73"/>
    <p:sldId id="1339" r:id="rId74"/>
    <p:sldId id="1420" r:id="rId75"/>
    <p:sldId id="1335" r:id="rId76"/>
    <p:sldId id="1343" r:id="rId77"/>
    <p:sldId id="1347" r:id="rId78"/>
    <p:sldId id="1404" r:id="rId79"/>
    <p:sldId id="1338" r:id="rId80"/>
    <p:sldId id="1340" r:id="rId81"/>
    <p:sldId id="1380" r:id="rId82"/>
    <p:sldId id="1363" r:id="rId83"/>
    <p:sldId id="1378" r:id="rId84"/>
    <p:sldId id="1346" r:id="rId85"/>
    <p:sldId id="1421" r:id="rId86"/>
    <p:sldId id="1412" r:id="rId87"/>
    <p:sldId id="1413" r:id="rId88"/>
    <p:sldId id="1348" r:id="rId89"/>
    <p:sldId id="1405" r:id="rId90"/>
    <p:sldId id="1406" r:id="rId91"/>
    <p:sldId id="1409" r:id="rId92"/>
    <p:sldId id="1407" r:id="rId93"/>
    <p:sldId id="1410" r:id="rId94"/>
    <p:sldId id="1351" r:id="rId95"/>
    <p:sldId id="1372" r:id="rId96"/>
    <p:sldId id="1373" r:id="rId97"/>
    <p:sldId id="1371" r:id="rId98"/>
    <p:sldId id="1362" r:id="rId99"/>
    <p:sldId id="1431" r:id="rId100"/>
    <p:sldId id="1432" r:id="rId101"/>
    <p:sldId id="1352" r:id="rId102"/>
    <p:sldId id="1375" r:id="rId103"/>
    <p:sldId id="1386" r:id="rId104"/>
    <p:sldId id="1419" r:id="rId105"/>
    <p:sldId id="1360" r:id="rId106"/>
  </p:sldIdLst>
  <p:sldSz cx="9144000" cy="6858000" type="screen4x3"/>
  <p:notesSz cx="6873875" cy="10004425"/>
  <p:embeddedFontLst>
    <p:embeddedFont>
      <p:font typeface="나눔고딕" charset="-127"/>
      <p:regular r:id="rId108"/>
      <p:bold r:id="rId109"/>
    </p:embeddedFont>
    <p:embeddedFont>
      <p:font typeface="Calibri" pitchFamily="34" charset="0"/>
      <p:regular r:id="rId110"/>
      <p:bold r:id="rId111"/>
      <p:italic r:id="rId112"/>
      <p:boldItalic r:id="rId113"/>
    </p:embeddedFont>
    <p:embeddedFont>
      <p:font typeface="맑은 고딕" pitchFamily="34" charset="-127"/>
      <p:regular r:id="rId114"/>
      <p:bold r:id="rId115"/>
    </p:embeddedFont>
    <p:embeddedFont>
      <p:font typeface="나눔바른고딕" charset="-127"/>
      <p:regular r:id="rId116"/>
    </p:embeddedFont>
    <p:embeddedFont>
      <p:font typeface="Segoe UI" pitchFamily="34" charset="0"/>
      <p:regular r:id="rId117"/>
      <p:bold r:id="rId118"/>
      <p:italic r:id="rId119"/>
      <p:boldItalic r:id="rId120"/>
    </p:embeddedFont>
  </p:embeddedFontLst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90980E-1D60-4E2E-8421-3CDCB7FAB94F}">
          <p14:sldIdLst>
            <p14:sldId id="310"/>
            <p14:sldId id="311"/>
            <p14:sldId id="1415"/>
          </p14:sldIdLst>
        </p14:section>
        <p14:section name="join/login/find" id="{59536A90-9772-4AF6-BAAF-681A430CE2FF}">
          <p14:sldIdLst>
            <p14:sldId id="903"/>
            <p14:sldId id="1244"/>
            <p14:sldId id="970"/>
            <p14:sldId id="1389"/>
            <p14:sldId id="1258"/>
            <p14:sldId id="1251"/>
            <p14:sldId id="1417"/>
            <p14:sldId id="1433"/>
            <p14:sldId id="1255"/>
            <p14:sldId id="1249"/>
            <p14:sldId id="1259"/>
            <p14:sldId id="1257"/>
            <p14:sldId id="1254"/>
            <p14:sldId id="1253"/>
            <p14:sldId id="974"/>
          </p14:sldIdLst>
        </p14:section>
        <p14:section name="guide" id="{3BA52AD3-A8F1-456B-BC1F-3EDCDFB3F5B8}">
          <p14:sldIdLst>
            <p14:sldId id="1387"/>
            <p14:sldId id="1388"/>
          </p14:sldIdLst>
        </p14:section>
        <p14:section name="main" id="{E87C4C6F-678F-4BC9-89B0-817054F46F30}">
          <p14:sldIdLst>
            <p14:sldId id="1261"/>
            <p14:sldId id="1260"/>
            <p14:sldId id="1356"/>
            <p14:sldId id="1357"/>
            <p14:sldId id="1263"/>
            <p14:sldId id="1384"/>
            <p14:sldId id="1355"/>
            <p14:sldId id="1366"/>
            <p14:sldId id="1359"/>
            <p14:sldId id="1370"/>
            <p14:sldId id="1369"/>
            <p14:sldId id="1398"/>
          </p14:sldIdLst>
        </p14:section>
        <p14:section name="bike/transfer" id="{7CB5368B-3957-45F7-9A20-753D1467159A}">
          <p14:sldIdLst>
            <p14:sldId id="1292"/>
          </p14:sldIdLst>
        </p14:section>
        <p14:section name="bike" id="{9C7290D5-1B0F-4A2B-9D22-E2CC16119BE6}">
          <p14:sldIdLst>
            <p14:sldId id="1269"/>
            <p14:sldId id="1423"/>
            <p14:sldId id="1296"/>
            <p14:sldId id="1303"/>
            <p14:sldId id="1298"/>
            <p14:sldId id="1397"/>
            <p14:sldId id="1316"/>
            <p14:sldId id="1342"/>
          </p14:sldIdLst>
        </p14:section>
        <p14:section name="transfer" id="{28664A17-3A32-4DF7-AAC7-FCFF78952E0D}">
          <p14:sldIdLst>
            <p14:sldId id="1276"/>
            <p14:sldId id="1318"/>
            <p14:sldId id="1283"/>
            <p14:sldId id="1300"/>
          </p14:sldIdLst>
        </p14:section>
        <p14:section name="pub_bus/subway" id="{36276DFE-0C28-43DE-9C1B-DB9680FDB1A4}">
          <p14:sldIdLst>
            <p14:sldId id="1426"/>
            <p14:sldId id="1425"/>
            <p14:sldId id="1306"/>
          </p14:sldIdLst>
        </p14:section>
        <p14:section name="subway_wifi" id="{8AE507B4-BF2F-425D-84BB-A94B38133ED6}">
          <p14:sldIdLst>
            <p14:sldId id="1279"/>
            <p14:sldId id="1349"/>
            <p14:sldId id="1302"/>
            <p14:sldId id="1381"/>
          </p14:sldIdLst>
        </p14:section>
        <p14:section name="abnormal end" id="{92BAD671-987D-4AD3-A002-2AF39B5E1099}">
          <p14:sldIdLst>
            <p14:sldId id="1393"/>
            <p14:sldId id="1394"/>
            <p14:sldId id="1395"/>
          </p14:sldIdLst>
        </p14:section>
        <p14:section name="history" id="{458FCCE5-BAD1-4CC2-9B7B-418FE3FF779E}">
          <p14:sldIdLst>
            <p14:sldId id="1294"/>
            <p14:sldId id="1310"/>
            <p14:sldId id="1416"/>
            <p14:sldId id="1312"/>
            <p14:sldId id="1428"/>
            <p14:sldId id="1315"/>
            <p14:sldId id="1429"/>
            <p14:sldId id="1314"/>
            <p14:sldId id="1383"/>
            <p14:sldId id="1320"/>
          </p14:sldIdLst>
        </p14:section>
        <p14:section name="chart/ranking" id="{6D7A8227-549E-4418-8EEB-0A2809D0D826}">
          <p14:sldIdLst>
            <p14:sldId id="1325"/>
            <p14:sldId id="1313"/>
            <p14:sldId id="1327"/>
            <p14:sldId id="1326"/>
            <p14:sldId id="1427"/>
          </p14:sldIdLst>
        </p14:section>
        <p14:section name="bike_info" id="{19E31D50-4A18-4B54-9AB5-56D32B7E66B1}">
          <p14:sldIdLst>
            <p14:sldId id="1328"/>
            <p14:sldId id="1333"/>
            <p14:sldId id="1339"/>
            <p14:sldId id="1420"/>
          </p14:sldIdLst>
        </p14:section>
        <p14:section name="sponsor" id="{7AFE9B96-F21E-4225-ABC2-E84905EE9C45}">
          <p14:sldIdLst>
            <p14:sldId id="1335"/>
            <p14:sldId id="1343"/>
            <p14:sldId id="1347"/>
            <p14:sldId id="1404"/>
            <p14:sldId id="1338"/>
            <p14:sldId id="1340"/>
            <p14:sldId id="1380"/>
            <p14:sldId id="1363"/>
            <p14:sldId id="1378"/>
            <p14:sldId id="1346"/>
            <p14:sldId id="1421"/>
            <p14:sldId id="1412"/>
            <p14:sldId id="1413"/>
          </p14:sldIdLst>
        </p14:section>
        <p14:section name="option" id="{5BDC4D89-EC25-457A-9CF3-69ACEAF256BB}">
          <p14:sldIdLst>
            <p14:sldId id="1348"/>
            <p14:sldId id="1405"/>
            <p14:sldId id="1406"/>
            <p14:sldId id="1409"/>
            <p14:sldId id="1407"/>
            <p14:sldId id="1410"/>
            <p14:sldId id="1351"/>
            <p14:sldId id="1372"/>
            <p14:sldId id="1373"/>
            <p14:sldId id="1371"/>
            <p14:sldId id="1362"/>
            <p14:sldId id="1431"/>
            <p14:sldId id="1432"/>
            <p14:sldId id="1352"/>
            <p14:sldId id="1375"/>
            <p14:sldId id="1386"/>
            <p14:sldId id="1419"/>
            <p14:sldId id="13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E8E8E8"/>
    <a:srgbClr val="993300"/>
    <a:srgbClr val="FFFFCC"/>
    <a:srgbClr val="FF3399"/>
    <a:srgbClr val="800000"/>
    <a:srgbClr val="CC66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1" autoAdjust="0"/>
    <p:restoredTop sz="96686" autoAdjust="0"/>
  </p:normalViewPr>
  <p:slideViewPr>
    <p:cSldViewPr>
      <p:cViewPr>
        <p:scale>
          <a:sx n="125" d="100"/>
          <a:sy n="125" d="100"/>
        </p:scale>
        <p:origin x="-1542" y="234"/>
      </p:cViewPr>
      <p:guideLst>
        <p:guide orient="horz" pos="2160"/>
        <p:guide pos="1020"/>
      </p:guideLst>
    </p:cSldViewPr>
  </p:slideViewPr>
  <p:outlineViewPr>
    <p:cViewPr>
      <p:scale>
        <a:sx n="33" d="100"/>
        <a:sy n="33" d="100"/>
      </p:scale>
      <p:origin x="0" y="3516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2736" y="-78"/>
      </p:cViewPr>
      <p:guideLst>
        <p:guide orient="horz" pos="3151"/>
        <p:guide pos="21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0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16" Type="http://schemas.openxmlformats.org/officeDocument/2006/relationships/font" Target="fonts/font9.fntdata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3605" y="0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r">
              <a:defRPr sz="1300"/>
            </a:lvl1pPr>
          </a:lstStyle>
          <a:p>
            <a:fld id="{0E987DFB-B141-4E75-BE8D-353E8E31974E}" type="datetimeFigureOut">
              <a:rPr lang="ko-KR" altLang="en-US" smtClean="0"/>
              <a:pPr/>
              <a:t>2017-12-07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50888"/>
            <a:ext cx="5000625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42" tIns="48221" rIns="96442" bIns="4822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752102"/>
            <a:ext cx="5499100" cy="4501991"/>
          </a:xfrm>
          <a:prstGeom prst="rect">
            <a:avLst/>
          </a:prstGeom>
        </p:spPr>
        <p:txBody>
          <a:bodyPr vert="horz" lIns="96442" tIns="48221" rIns="96442" bIns="4822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02468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3605" y="9502468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FFE570C6-4ADE-407A-AF71-BDB145A7AE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54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61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8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>
            <a:off x="75086" y="908722"/>
            <a:ext cx="2822861" cy="54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>
            <a:off x="2901269" y="908722"/>
            <a:ext cx="2822861" cy="54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52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467546" y="980728"/>
            <a:ext cx="2718243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2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251522" y="1052736"/>
            <a:ext cx="2718243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3077895" y="1052736"/>
            <a:ext cx="2718243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67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8806" y="1556792"/>
            <a:ext cx="2160237" cy="40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2134017" y="1556792"/>
            <a:ext cx="2160237" cy="40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4294254" y="1556792"/>
            <a:ext cx="2160237" cy="40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6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 rot="16200000">
            <a:off x="1367375" y="656961"/>
            <a:ext cx="2880323" cy="55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3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 rot="16200000">
            <a:off x="1367375" y="-639181"/>
            <a:ext cx="2880323" cy="55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 rot="16200000">
            <a:off x="1367375" y="2241142"/>
            <a:ext cx="2880323" cy="55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11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3"/>
          <p:cNvSpPr>
            <a:spLocks noChangeArrowheads="1"/>
          </p:cNvSpPr>
          <p:nvPr/>
        </p:nvSpPr>
        <p:spPr bwMode="auto">
          <a:xfrm>
            <a:off x="4179889" y="6697604"/>
            <a:ext cx="7842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88892" fontAlgn="auto">
              <a:spcBef>
                <a:spcPts val="0"/>
              </a:spcBef>
              <a:spcAft>
                <a:spcPts val="0"/>
              </a:spcAft>
              <a:defRPr/>
            </a:pPr>
            <a:fld id="{3E49EFF5-EEDB-421E-BD74-EBA095F67761}" type="slidenum">
              <a:rPr lang="en-US" altLang="ko-KR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8888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5" r:id="rId4"/>
    <p:sldLayoutId id="2147483656" r:id="rId5"/>
    <p:sldLayoutId id="2147483657" r:id="rId6"/>
    <p:sldLayoutId id="2147483653" r:id="rId7"/>
    <p:sldLayoutId id="2147483654" r:id="rId8"/>
  </p:sldLayoutIdLst>
  <p:txStyles>
    <p:titleStyle>
      <a:lvl1pPr algn="l" defTabSz="779252" rtl="0" eaLnBrk="1" latinLnBrk="1" hangingPunct="1">
        <a:spcBef>
          <a:spcPct val="0"/>
        </a:spcBef>
        <a:buNone/>
        <a:defRPr sz="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58.png"/><Relationship Id="rId5" Type="http://schemas.openxmlformats.org/officeDocument/2006/relationships/tags" Target="../tags/tag29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microsoft.com/office/2007/relationships/hdphoto" Target="../media/hdphoto14.wdp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microsoft.com/office/2007/relationships/hdphoto" Target="../media/hdphoto13.wdp"/><Relationship Id="rId14" Type="http://schemas.microsoft.com/office/2007/relationships/hdphoto" Target="../media/hdphoto15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microsoft.com/office/2007/relationships/hdphoto" Target="../media/hdphoto16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17.wdp"/><Relationship Id="rId10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microsoft.com/office/2007/relationships/hdphoto" Target="../media/hdphoto13.wdp"/><Relationship Id="rId1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32.png"/><Relationship Id="rId3" Type="http://schemas.microsoft.com/office/2007/relationships/hdphoto" Target="../media/hdphoto11.wdp"/><Relationship Id="rId7" Type="http://schemas.openxmlformats.org/officeDocument/2006/relationships/image" Target="../media/image35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2.wdp"/><Relationship Id="rId11" Type="http://schemas.microsoft.com/office/2007/relationships/hdphoto" Target="../media/hdphoto13.wdp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microsoft.com/office/2007/relationships/hdphoto" Target="../media/hdphoto15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9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microsoft.com/office/2007/relationships/hdphoto" Target="../media/hdphoto21.wdp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microsoft.com/office/2007/relationships/hdphoto" Target="../media/hdphoto21.wdp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1.wdp"/><Relationship Id="rId7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microsoft.com/office/2007/relationships/hdphoto" Target="../media/hdphoto22.wdp"/><Relationship Id="rId10" Type="http://schemas.microsoft.com/office/2007/relationships/hdphoto" Target="../media/hdphoto24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eentransport.org/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9"/>
          <p:cNvSpPr txBox="1">
            <a:spLocks noChangeArrowheads="1"/>
          </p:cNvSpPr>
          <p:nvPr/>
        </p:nvSpPr>
        <p:spPr bwMode="auto">
          <a:xfrm>
            <a:off x="662354" y="2497142"/>
            <a:ext cx="8129954" cy="9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스마트교통마일리지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사용자앱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</a:t>
            </a:r>
            <a:endParaRPr lang="en-US" altLang="ko-KR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9163"/>
              </p:ext>
            </p:extLst>
          </p:nvPr>
        </p:nvGraphicFramePr>
        <p:xfrm>
          <a:off x="4870941" y="4143375"/>
          <a:ext cx="3789485" cy="942708"/>
        </p:xfrm>
        <a:graphic>
          <a:graphicData uri="http://schemas.openxmlformats.org/drawingml/2006/table">
            <a:tbl>
              <a:tblPr/>
              <a:tblGrid>
                <a:gridCol w="925197"/>
                <a:gridCol w="1114619"/>
                <a:gridCol w="808892"/>
                <a:gridCol w="940777"/>
              </a:tblGrid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버전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v.2.0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구분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기획팀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확인자</a:t>
                      </a: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24007"/>
              </p:ext>
            </p:extLst>
          </p:nvPr>
        </p:nvGraphicFramePr>
        <p:xfrm>
          <a:off x="5940152" y="758276"/>
          <a:ext cx="314034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403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우편번호 찾기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도로명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주소 찾기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검색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검색 결과가 있을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영역 노출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결과가 없을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결과가 없습니다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문구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검색결과 영역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리스트 선택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닫히며 해당 정보가 주소 정보에 자동 입력됨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462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2207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postcode_road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49276" y="1685993"/>
            <a:ext cx="2175900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59552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Close Window"/>
          <p:cNvSpPr>
            <a:spLocks noChangeAspect="1" noEditPoints="1"/>
          </p:cNvSpPr>
          <p:nvPr/>
        </p:nvSpPr>
        <p:spPr bwMode="auto">
          <a:xfrm>
            <a:off x="578849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391327" y="1685993"/>
            <a:ext cx="2175900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3195574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Close Window"/>
          <p:cNvSpPr>
            <a:spLocks noChangeAspect="1" noEditPoints="1"/>
          </p:cNvSpPr>
          <p:nvPr/>
        </p:nvSpPr>
        <p:spPr bwMode="auto">
          <a:xfrm>
            <a:off x="3420900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9552" y="2061428"/>
            <a:ext cx="208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주소를 검색해주세요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9017"/>
              </p:ext>
            </p:extLst>
          </p:nvPr>
        </p:nvGraphicFramePr>
        <p:xfrm>
          <a:off x="3437988" y="3422902"/>
          <a:ext cx="2026925" cy="1734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8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  <a:endParaRPr lang="ko-KR" alt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199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충청남도 천안시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동남구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목천읍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삼방로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95</a:t>
                      </a:r>
                    </a:p>
                    <a:p>
                      <a:pPr algn="l" latinLnBrk="1"/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지번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충청남도 천안시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동남구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특전읍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남화리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230-1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독립기념관</a:t>
                      </a:r>
                      <a:endParaRPr lang="ko-KR" alt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199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광주광역시 서구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학생독립로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 (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화정동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지번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광주광역시 서구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화정동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512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광주학생독립운동기념관</a:t>
                      </a:r>
                      <a:endParaRPr lang="ko-KR" alt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1998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김포시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양촌읍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양곡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번길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46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지번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김포시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양촌읍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양곡리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1331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김포시독립운동기념관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3431133" y="3140968"/>
            <a:ext cx="20931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/>
              <a:t>주소 검색 결과  </a:t>
            </a:r>
            <a:r>
              <a:rPr lang="en-US" altLang="ko-KR" sz="800" b="1" dirty="0" smtClean="0"/>
              <a:t>(9</a:t>
            </a:r>
            <a:r>
              <a:rPr lang="ko-KR" altLang="en-US" sz="800" b="1" dirty="0" smtClean="0"/>
              <a:t>건</a:t>
            </a:r>
            <a:r>
              <a:rPr lang="en-US" altLang="ko-KR" sz="800" b="1" dirty="0" smtClean="0"/>
              <a:t>)</a:t>
            </a:r>
            <a:endParaRPr lang="en-US" altLang="ko-KR" sz="800" b="1" dirty="0"/>
          </a:p>
        </p:txBody>
      </p:sp>
      <p:sp>
        <p:nvSpPr>
          <p:cNvPr id="79" name="타원 78"/>
          <p:cNvSpPr/>
          <p:nvPr/>
        </p:nvSpPr>
        <p:spPr>
          <a:xfrm>
            <a:off x="3288799" y="3176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301002" y="36810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1" name="꺾인 연결선 80"/>
          <p:cNvCxnSpPr/>
          <p:nvPr/>
        </p:nvCxnSpPr>
        <p:spPr>
          <a:xfrm>
            <a:off x="2672089" y="2453406"/>
            <a:ext cx="639791" cy="339934"/>
          </a:xfrm>
          <a:prstGeom prst="bent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78" y="2348365"/>
            <a:ext cx="1974414" cy="2165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0452" y="2639452"/>
            <a:ext cx="2089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검색어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 예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도로명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반포대로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58),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독립기념관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지번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삼성동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25)</a:t>
            </a:r>
            <a:endParaRPr lang="en-US" altLang="ko-KR" sz="700" dirty="0">
              <a:solidFill>
                <a:srgbClr val="004BE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Search"/>
          <p:cNvSpPr>
            <a:spLocks noChangeAspect="1" noEditPoints="1"/>
          </p:cNvSpPr>
          <p:nvPr/>
        </p:nvSpPr>
        <p:spPr bwMode="auto">
          <a:xfrm>
            <a:off x="2416083" y="2389951"/>
            <a:ext cx="139700" cy="142875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75574" y="2061428"/>
            <a:ext cx="208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주소를 검색해주세요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90500" y="2348365"/>
            <a:ext cx="1974414" cy="2165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446474" y="2639452"/>
            <a:ext cx="2089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검색어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 예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도로명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반포대로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58),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독립기념관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지번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삼성동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25)</a:t>
            </a:r>
            <a:endParaRPr lang="en-US" altLang="ko-KR" sz="700" dirty="0">
              <a:solidFill>
                <a:srgbClr val="004BE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Search"/>
          <p:cNvSpPr>
            <a:spLocks noChangeAspect="1" noEditPoints="1"/>
          </p:cNvSpPr>
          <p:nvPr/>
        </p:nvSpPr>
        <p:spPr bwMode="auto">
          <a:xfrm>
            <a:off x="5252105" y="2389951"/>
            <a:ext cx="139700" cy="142875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492425" y="2356718"/>
            <a:ext cx="2089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독립기념관</a:t>
            </a:r>
            <a:endParaRPr lang="en-US" altLang="ko-KR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347316" y="2169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31904" y="23528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8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1812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bike_certification_2/bike_certification_3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78944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등록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_2/3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이전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bike_certification_1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인증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2-1) 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있을 때 나오는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코드로 인증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 인증 완료되면 해당 문구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인증한 방식으로 이후 자전거 인증방식이 저장됨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메인으로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bike_certification_1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단계만 완료하고 중단한 경우에는 회원정보에서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자전거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nfc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코드 등록 회원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변경되지만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bike_certification_2,3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을 완료하지 않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경우에는 완료하기 전까지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자전거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자전거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45890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7544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2781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314435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59808" y="15558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1290" y="2544178"/>
            <a:ext cx="175205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인증할 수단을 선택하세요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0318" y="2235731"/>
            <a:ext cx="13869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STEP 2. NFC/QR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코드 인증</a:t>
            </a:r>
            <a:endParaRPr lang="ko-KR" altLang="en-US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3266" y="2924944"/>
            <a:ext cx="1464633" cy="3008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 인증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3266" y="3284984"/>
            <a:ext cx="1464633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코드로 인증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11213" y="3319985"/>
            <a:ext cx="175205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등록이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721792" y="3591911"/>
            <a:ext cx="1464633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메인으로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이동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27584" y="28349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13266" y="33454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721792" y="31654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603104" y="35716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2950" y="703729"/>
            <a:ext cx="1572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</a:rPr>
              <a:t>bike_certification_2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647206" y="703729"/>
            <a:ext cx="1572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</a:rPr>
              <a:t>bike_certification_3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02367" y="5602738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2702367" y="4618989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8" name="타원 77"/>
          <p:cNvSpPr/>
          <p:nvPr/>
        </p:nvSpPr>
        <p:spPr>
          <a:xfrm>
            <a:off x="2651500" y="4528989"/>
            <a:ext cx="30278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2-1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731710" y="4725144"/>
            <a:ext cx="17520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인증이 계속해서 실패할 경우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관리자에게 문의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부탁드립니다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91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25591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certification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66710"/>
              </p:ext>
            </p:extLst>
          </p:nvPr>
        </p:nvGraphicFramePr>
        <p:xfrm>
          <a:off x="5824141" y="764704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방식 설정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페이지에서 인증 방식 설정하면 주행기록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시 해당 인증방식으로만 노출되게 설정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탑승 인증 수단 선택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탑승 시 인증 수단 선택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Wi-Fi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선택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디폴트는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off)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저장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지하철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Wi-Fi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안내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인증 방식 설정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469" y="164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50" name="직사각형 49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57144" y="1700808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저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</a:rPr>
              <a:t>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7586" y="2102446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인증 방식 설정</a:t>
            </a:r>
            <a:endParaRPr lang="ko-KR" altLang="en-US" sz="9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48869" y="2293422"/>
            <a:ext cx="2222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자전거 탑승 인증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대중교통 </a:t>
            </a:r>
            <a:r>
              <a:rPr lang="ko-KR" altLang="en-US" sz="600" dirty="0" err="1" smtClean="0"/>
              <a:t>환승</a:t>
            </a:r>
            <a:r>
              <a:rPr lang="ko-KR" altLang="en-US" sz="600" dirty="0" smtClean="0"/>
              <a:t> 인증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지하철</a:t>
            </a:r>
            <a:r>
              <a:rPr lang="en-US" altLang="ko-KR" sz="600" dirty="0"/>
              <a:t> </a:t>
            </a:r>
            <a:r>
              <a:rPr lang="en-US" altLang="ko-KR" sz="600" dirty="0" smtClean="0"/>
              <a:t>Wi-Fi</a:t>
            </a:r>
            <a:r>
              <a:rPr lang="ko-KR" altLang="en-US" sz="600" dirty="0" smtClean="0"/>
              <a:t> 인증 설정 </a:t>
            </a:r>
            <a:endParaRPr lang="ko-KR" altLang="en-US" sz="6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547586" y="2564904"/>
            <a:ext cx="21628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763688" y="2708920"/>
            <a:ext cx="397737" cy="22882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1438" y="2722303"/>
            <a:ext cx="1126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자전거 탑승 인증 수단</a:t>
            </a:r>
            <a:endParaRPr lang="ko-KR" altLang="en-US" sz="800" b="1" dirty="0"/>
          </a:p>
        </p:txBody>
      </p:sp>
      <p:sp>
        <p:nvSpPr>
          <p:cNvPr id="54" name="직사각형 53"/>
          <p:cNvSpPr/>
          <p:nvPr/>
        </p:nvSpPr>
        <p:spPr>
          <a:xfrm>
            <a:off x="2161425" y="2708920"/>
            <a:ext cx="397737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1438" y="3304611"/>
            <a:ext cx="138111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b="1" dirty="0" smtClean="0"/>
              <a:t>지하철 </a:t>
            </a:r>
            <a:r>
              <a:rPr lang="ko-KR" altLang="en-US" sz="800" b="1" dirty="0" err="1" smtClean="0"/>
              <a:t>환승</a:t>
            </a:r>
            <a:r>
              <a:rPr lang="ko-KR" altLang="en-US" sz="800" b="1" dirty="0" smtClean="0"/>
              <a:t> 시</a:t>
            </a:r>
            <a:endParaRPr lang="en-US" altLang="ko-KR" sz="800" b="1" dirty="0" smtClean="0"/>
          </a:p>
          <a:p>
            <a:pPr>
              <a:lnSpc>
                <a:spcPct val="130000"/>
              </a:lnSpc>
            </a:pPr>
            <a:r>
              <a:rPr lang="en-US" altLang="ko-KR" sz="800" b="1" dirty="0" smtClean="0"/>
              <a:t>Wi-Fi  </a:t>
            </a:r>
            <a:r>
              <a:rPr lang="ko-KR" altLang="en-US" sz="800" b="1" dirty="0" smtClean="0"/>
              <a:t>자동인증</a:t>
            </a:r>
            <a:r>
              <a:rPr lang="en-US" altLang="ko-KR" sz="800" b="1" baseline="30000" dirty="0" smtClean="0"/>
              <a:t>Beta</a:t>
            </a:r>
            <a:endParaRPr lang="ko-KR" altLang="en-US" sz="800" b="1" baseline="30000" dirty="0"/>
          </a:p>
        </p:txBody>
      </p:sp>
      <p:sp>
        <p:nvSpPr>
          <p:cNvPr id="63" name="직사각형 62"/>
          <p:cNvSpPr/>
          <p:nvPr/>
        </p:nvSpPr>
        <p:spPr>
          <a:xfrm>
            <a:off x="1763687" y="3370845"/>
            <a:ext cx="397737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61424" y="3370845"/>
            <a:ext cx="397737" cy="22882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off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59832" y="692696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39695" y="201113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64683" y="162861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55224" y="167283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지하철 </a:t>
            </a:r>
            <a:r>
              <a:rPr lang="en-US" altLang="ko-KR" sz="1100" b="1" dirty="0" smtClean="0"/>
              <a:t>Wi-Fi </a:t>
            </a:r>
            <a:r>
              <a:rPr lang="ko-KR" altLang="en-US" sz="1100" b="1" dirty="0" smtClean="0"/>
              <a:t>인증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55876" y="2060848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지하철 </a:t>
            </a:r>
            <a:r>
              <a:rPr lang="en-US" altLang="ko-KR" sz="900" dirty="0" smtClean="0"/>
              <a:t>Wi-Fi </a:t>
            </a:r>
            <a:r>
              <a:rPr lang="ko-KR" altLang="en-US" sz="900" dirty="0" smtClean="0"/>
              <a:t>인증은 </a:t>
            </a:r>
            <a:r>
              <a:rPr lang="en-US" altLang="ko-KR" sz="900" dirty="0" smtClean="0"/>
              <a:t>Beta </a:t>
            </a:r>
            <a:r>
              <a:rPr lang="ko-KR" altLang="en-US" sz="900" dirty="0" smtClean="0"/>
              <a:t>서비스 중입니다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안정적인 기록을 위해 </a:t>
            </a:r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시 </a:t>
            </a:r>
            <a:r>
              <a:rPr lang="en-US" altLang="ko-KR" sz="900" dirty="0" smtClean="0"/>
              <a:t>GPS</a:t>
            </a:r>
            <a:r>
              <a:rPr lang="ko-KR" altLang="en-US" sz="900" dirty="0" smtClean="0"/>
              <a:t>도 함께 켜주세요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33" name="타원 32"/>
          <p:cNvSpPr/>
          <p:nvPr/>
        </p:nvSpPr>
        <p:spPr>
          <a:xfrm>
            <a:off x="3318908" y="1606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2" name="타원 31"/>
          <p:cNvSpPr/>
          <p:nvPr/>
        </p:nvSpPr>
        <p:spPr>
          <a:xfrm>
            <a:off x="449481" y="27400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431560" y="33569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161424" y="1696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3363521" y="265566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939695" y="27093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1763688" y="3026749"/>
            <a:ext cx="397737" cy="22882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1438" y="3040132"/>
            <a:ext cx="1254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대중교통 인증 수단</a:t>
            </a:r>
            <a:endParaRPr lang="ko-KR" altLang="en-US" sz="800" b="1" dirty="0"/>
          </a:p>
        </p:txBody>
      </p:sp>
      <p:sp>
        <p:nvSpPr>
          <p:cNvPr id="30" name="직사각형 29"/>
          <p:cNvSpPr/>
          <p:nvPr/>
        </p:nvSpPr>
        <p:spPr>
          <a:xfrm>
            <a:off x="2161425" y="3026749"/>
            <a:ext cx="397737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9481" y="30578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5658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181501" y="4880632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 이전이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불인되었습니다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확인 후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재신청해주세요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5036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data-backup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508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가져오기 페이지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이전 자전거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마일리지의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총 주행 거리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기능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마일리지는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이전 자전거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따로 관리되어야 함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아이디 노출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수정불가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(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아이디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영문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가져오기 버튼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이전 회원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 해당 아이디가 있을 경우에는 신청완료 후 버튼 비활성화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없을 경우에는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5-3)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메시지 노출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신청되지 않거나 관리자가 데이터 이전 불인 처리했을 때는 버튼 활성화됨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4)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나타나는 영역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신청이 완료되었을 때 문구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신청이 완료되었습니다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- 5-1)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데이터 이전 승인 후 데이터 전부 이동되었을 때 문구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데이터가 이전되었습니다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- 5-2)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관리자가 데이터 이전 불인 시 문구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이전이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불인되었습니다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확인 후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재신청해주세요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- 5-3) 3)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입력한 아이디가 이전 회원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 없을 경우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아이디가 없습니다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확인 후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재신청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해주세요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문의하기 버튼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고객센터 담당자에게 메일 전송할 수 있도록 연동됨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5576" y="161824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마일리지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데이터 가져오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160934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916832"/>
            <a:ext cx="2188923" cy="792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앱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사용자이신가요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포인트와 총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활동수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총 이동거리 정보가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스마트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회원정보에 동기화됩니다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데이터 이전은 최소 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~7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일 소요됩니다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59632" y="4970632"/>
            <a:ext cx="1152128" cy="2012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회원정보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1:1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문의하기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6049" y="4005064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신청이 완료되었습니다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64858" y="3542002"/>
            <a:ext cx="1570358" cy="2520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정보 가져오기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76049" y="15282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989632" y="34608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1" name="타원 20"/>
          <p:cNvSpPr/>
          <p:nvPr/>
        </p:nvSpPr>
        <p:spPr>
          <a:xfrm>
            <a:off x="755576" y="391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755576" y="2708920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774116" y="2958208"/>
            <a:ext cx="858978" cy="20129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abcd1234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47687" y="2958208"/>
            <a:ext cx="68800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현재 아이디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4116" y="3210895"/>
            <a:ext cx="858978" cy="2012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7769" y="3153026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자전거  </a:t>
            </a:r>
            <a:endParaRPr lang="en-US" altLang="ko-KR" sz="700" b="1" dirty="0" smtClean="0"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 아이디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84116" y="28788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1684116" y="31530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1133608" y="48806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3" name="직사각형 22"/>
          <p:cNvSpPr/>
          <p:nvPr/>
        </p:nvSpPr>
        <p:spPr>
          <a:xfrm>
            <a:off x="3203848" y="4005064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데이터가 이전되었습니다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3183374" y="3915064"/>
            <a:ext cx="30850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5-1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3131840" y="4887917"/>
            <a:ext cx="30850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5-2</a:t>
            </a:r>
            <a:endParaRPr lang="ko-KR" altLang="en-US" sz="700" dirty="0"/>
          </a:p>
        </p:txBody>
      </p:sp>
      <p:sp>
        <p:nvSpPr>
          <p:cNvPr id="33" name="직사각형 32"/>
          <p:cNvSpPr/>
          <p:nvPr/>
        </p:nvSpPr>
        <p:spPr>
          <a:xfrm>
            <a:off x="3181501" y="5772658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아이디가 없습니다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확인 후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해주세요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3129967" y="5644528"/>
            <a:ext cx="30850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5-3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9274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459407" y="4893201"/>
            <a:ext cx="1996775" cy="351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20170520.jpg   </a:t>
            </a:r>
            <a:r>
              <a:rPr lang="en-US" altLang="ko-KR" sz="900" dirty="0">
                <a:solidFill>
                  <a:schemeClr val="tx1"/>
                </a:solidFill>
              </a:rPr>
              <a:t>x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466480" y="3967318"/>
            <a:ext cx="1996775" cy="8675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27944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2976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신고하기 페이지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카테고리 선택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2-1)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선택박스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한글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변경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 항목 아님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앨범에서 선택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위치정보 전송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오른쪽 페이지처럼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8)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9)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지도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10)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내 현재위치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11)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텍스트 수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첨부파일 영역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업로드한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파일명 노출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X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버튼 클릭 시 삭제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보내기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관리자에게 데이터 전송되며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[option]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페이지로 이동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547759" y="168108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신고하기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41284" y="2479088"/>
            <a:ext cx="1996775" cy="23558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74220" y="5029108"/>
            <a:ext cx="93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</a:rPr>
              <a:t>보내기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119116" y="4567319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0 / 500</a:t>
            </a:r>
            <a:endParaRPr lang="ko-KR" altLang="en-US" sz="900" dirty="0"/>
          </a:p>
        </p:txBody>
      </p:sp>
      <p:sp>
        <p:nvSpPr>
          <p:cNvPr id="97" name="직사각형 96"/>
          <p:cNvSpPr/>
          <p:nvPr/>
        </p:nvSpPr>
        <p:spPr>
          <a:xfrm>
            <a:off x="475751" y="166754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677928" y="4512384"/>
            <a:ext cx="293672" cy="284768"/>
            <a:chOff x="712231" y="4017704"/>
            <a:chExt cx="416158" cy="403540"/>
          </a:xfrm>
        </p:grpSpPr>
        <p:sp>
          <p:nvSpPr>
            <p:cNvPr id="99" name="직사각형 98"/>
            <p:cNvSpPr/>
            <p:nvPr/>
          </p:nvSpPr>
          <p:spPr>
            <a:xfrm>
              <a:off x="712231" y="4017704"/>
              <a:ext cx="416158" cy="4035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Picture 2" descr="camera white icon png에 대한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89" y="4127826"/>
              <a:ext cx="238241" cy="183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모서리가 둥근 직사각형 100"/>
          <p:cNvSpPr/>
          <p:nvPr/>
        </p:nvSpPr>
        <p:spPr>
          <a:xfrm>
            <a:off x="365580" y="5665431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6121" y="573743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카메라로 촬영</a:t>
            </a:r>
            <a:endParaRPr lang="ko-KR" altLang="en-US" sz="11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89240" y="6071057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사진 앨범에서 선택</a:t>
            </a:r>
            <a:endParaRPr lang="ko-KR" altLang="en-US" sz="1100" b="1" dirty="0"/>
          </a:p>
        </p:txBody>
      </p:sp>
      <p:cxnSp>
        <p:nvCxnSpPr>
          <p:cNvPr id="104" name="직선 연결선 103"/>
          <p:cNvCxnSpPr/>
          <p:nvPr/>
        </p:nvCxnSpPr>
        <p:spPr>
          <a:xfrm>
            <a:off x="428693" y="6017117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365580" y="6430135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655325" y="648394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ko-KR" altLang="en-US" sz="1050" b="1" dirty="0"/>
          </a:p>
        </p:txBody>
      </p:sp>
      <p:sp>
        <p:nvSpPr>
          <p:cNvPr id="108" name="타원 107"/>
          <p:cNvSpPr/>
          <p:nvPr/>
        </p:nvSpPr>
        <p:spPr>
          <a:xfrm>
            <a:off x="306133" y="57008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09" name="타원 108"/>
          <p:cNvSpPr/>
          <p:nvPr/>
        </p:nvSpPr>
        <p:spPr>
          <a:xfrm>
            <a:off x="311984" y="61443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cxnSp>
        <p:nvCxnSpPr>
          <p:cNvPr id="110" name="꺾인 연결선 109"/>
          <p:cNvCxnSpPr>
            <a:stCxn id="99" idx="1"/>
            <a:endCxn id="101" idx="1"/>
          </p:cNvCxnSpPr>
          <p:nvPr/>
        </p:nvCxnSpPr>
        <p:spPr>
          <a:xfrm rot="10800000" flipV="1">
            <a:off x="365580" y="4654767"/>
            <a:ext cx="312348" cy="1370703"/>
          </a:xfrm>
          <a:prstGeom prst="bentConnector3">
            <a:avLst>
              <a:gd name="adj1" fmla="val 17318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421735" y="17425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13" name="타원 112"/>
          <p:cNvSpPr/>
          <p:nvPr/>
        </p:nvSpPr>
        <p:spPr>
          <a:xfrm>
            <a:off x="542784" y="24194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944312" y="459009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0 / 500</a:t>
            </a:r>
            <a:endParaRPr lang="ko-KR" altLang="en-US" sz="900" dirty="0"/>
          </a:p>
        </p:txBody>
      </p:sp>
      <p:sp>
        <p:nvSpPr>
          <p:cNvPr id="124" name="직사각형 123"/>
          <p:cNvSpPr/>
          <p:nvPr/>
        </p:nvSpPr>
        <p:spPr>
          <a:xfrm>
            <a:off x="3369557" y="168108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신고하기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297549" y="166754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6" name="Drop-Down Box"/>
          <p:cNvGrpSpPr/>
          <p:nvPr/>
        </p:nvGrpSpPr>
        <p:grpSpPr>
          <a:xfrm>
            <a:off x="632032" y="2136775"/>
            <a:ext cx="2015031" cy="241093"/>
            <a:chOff x="595686" y="1261240"/>
            <a:chExt cx="1368150" cy="193563"/>
          </a:xfrm>
        </p:grpSpPr>
        <p:sp>
          <p:nvSpPr>
            <p:cNvPr id="140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6" y="1261240"/>
              <a:ext cx="1368150" cy="19356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 선택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rot="10800000" flipH="1" flipV="1">
              <a:off x="1887169" y="1343499"/>
              <a:ext cx="42672" cy="2904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타원 111"/>
          <p:cNvSpPr/>
          <p:nvPr/>
        </p:nvSpPr>
        <p:spPr>
          <a:xfrm>
            <a:off x="542784" y="20787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cxnSp>
        <p:nvCxnSpPr>
          <p:cNvPr id="143" name="꺾인 연결선 142"/>
          <p:cNvCxnSpPr>
            <a:stCxn id="58" idx="3"/>
            <a:endCxn id="124" idx="1"/>
          </p:cNvCxnSpPr>
          <p:nvPr/>
        </p:nvCxnSpPr>
        <p:spPr>
          <a:xfrm flipV="1">
            <a:off x="1308356" y="1832513"/>
            <a:ext cx="2061201" cy="28222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3996018" y="5258618"/>
            <a:ext cx="93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</a:rPr>
              <a:t>보내기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306133" y="64978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147" name="타원 146"/>
          <p:cNvSpPr/>
          <p:nvPr/>
        </p:nvSpPr>
        <p:spPr>
          <a:xfrm>
            <a:off x="1095358" y="49198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13</a:t>
            </a:r>
            <a:endParaRPr lang="ko-KR" altLang="en-US" sz="800" dirty="0"/>
          </a:p>
        </p:txBody>
      </p:sp>
      <p:grpSp>
        <p:nvGrpSpPr>
          <p:cNvPr id="50" name="Map"/>
          <p:cNvGrpSpPr>
            <a:grpSpLocks noChangeAspect="1"/>
          </p:cNvGrpSpPr>
          <p:nvPr/>
        </p:nvGrpSpPr>
        <p:grpSpPr>
          <a:xfrm>
            <a:off x="3471219" y="2455150"/>
            <a:ext cx="1992036" cy="1453762"/>
            <a:chOff x="4585634" y="1597655"/>
            <a:chExt cx="2238375" cy="1633537"/>
          </a:xfrm>
        </p:grpSpPr>
        <p:sp>
          <p:nvSpPr>
            <p:cNvPr id="51" name="Background"/>
            <p:cNvSpPr/>
            <p:nvPr/>
          </p:nvSpPr>
          <p:spPr>
            <a:xfrm>
              <a:off x="4585634" y="1597655"/>
              <a:ext cx="2238375" cy="1633537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River"/>
            <p:cNvSpPr>
              <a:spLocks/>
            </p:cNvSpPr>
            <p:nvPr/>
          </p:nvSpPr>
          <p:spPr bwMode="auto">
            <a:xfrm>
              <a:off x="5468144" y="1597655"/>
              <a:ext cx="1290638" cy="1633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89" y="2525"/>
                </a:cxn>
                <a:cxn ang="0">
                  <a:pos x="4162" y="4620"/>
                </a:cxn>
                <a:cxn ang="0">
                  <a:pos x="4877" y="5439"/>
                </a:cxn>
                <a:cxn ang="0">
                  <a:pos x="5298" y="5951"/>
                </a:cxn>
                <a:cxn ang="0">
                  <a:pos x="5532" y="6277"/>
                </a:cxn>
                <a:cxn ang="0">
                  <a:pos x="5753" y="6609"/>
                </a:cxn>
                <a:cxn ang="0">
                  <a:pos x="5960" y="6945"/>
                </a:cxn>
                <a:cxn ang="0">
                  <a:pos x="6150" y="7278"/>
                </a:cxn>
                <a:cxn ang="0">
                  <a:pos x="6478" y="7922"/>
                </a:cxn>
                <a:cxn ang="0">
                  <a:pos x="6724" y="8506"/>
                </a:cxn>
                <a:cxn ang="0">
                  <a:pos x="6806" y="9445"/>
                </a:cxn>
                <a:cxn ang="0">
                  <a:pos x="6827" y="9849"/>
                </a:cxn>
                <a:cxn ang="0">
                  <a:pos x="7796" y="9849"/>
                </a:cxn>
                <a:cxn ang="0">
                  <a:pos x="7695" y="9275"/>
                </a:cxn>
                <a:cxn ang="0">
                  <a:pos x="7571" y="8686"/>
                </a:cxn>
                <a:cxn ang="0">
                  <a:pos x="7445" y="8202"/>
                </a:cxn>
                <a:cxn ang="0">
                  <a:pos x="7288" y="7711"/>
                </a:cxn>
                <a:cxn ang="0">
                  <a:pos x="7190" y="7460"/>
                </a:cxn>
                <a:cxn ang="0">
                  <a:pos x="7074" y="7206"/>
                </a:cxn>
                <a:cxn ang="0">
                  <a:pos x="6937" y="6947"/>
                </a:cxn>
                <a:cxn ang="0">
                  <a:pos x="6776" y="6683"/>
                </a:cxn>
                <a:cxn ang="0">
                  <a:pos x="6566" y="6386"/>
                </a:cxn>
                <a:cxn ang="0">
                  <a:pos x="6291" y="6033"/>
                </a:cxn>
                <a:cxn ang="0">
                  <a:pos x="5577" y="5184"/>
                </a:cxn>
                <a:cxn ang="0">
                  <a:pos x="3708" y="3069"/>
                </a:cxn>
                <a:cxn ang="0">
                  <a:pos x="2658" y="1894"/>
                </a:cxn>
                <a:cxn ang="0">
                  <a:pos x="1670" y="807"/>
                </a:cxn>
                <a:cxn ang="0">
                  <a:pos x="928" y="0"/>
                </a:cxn>
                <a:cxn ang="0">
                  <a:pos x="0" y="0"/>
                </a:cxn>
              </a:cxnLst>
              <a:rect l="0" t="0" r="r" b="b"/>
              <a:pathLst>
                <a:path w="7796" h="9849">
                  <a:moveTo>
                    <a:pt x="0" y="0"/>
                  </a:moveTo>
                  <a:cubicBezTo>
                    <a:pt x="199" y="219"/>
                    <a:pt x="1109" y="1214"/>
                    <a:pt x="2289" y="2525"/>
                  </a:cubicBezTo>
                  <a:cubicBezTo>
                    <a:pt x="2942" y="3248"/>
                    <a:pt x="3613" y="3998"/>
                    <a:pt x="4162" y="4620"/>
                  </a:cubicBezTo>
                  <a:cubicBezTo>
                    <a:pt x="4437" y="4932"/>
                    <a:pt x="4682" y="5211"/>
                    <a:pt x="4877" y="5439"/>
                  </a:cubicBezTo>
                  <a:cubicBezTo>
                    <a:pt x="5072" y="5667"/>
                    <a:pt x="5218" y="5844"/>
                    <a:pt x="5298" y="5951"/>
                  </a:cubicBezTo>
                  <a:cubicBezTo>
                    <a:pt x="5378" y="6058"/>
                    <a:pt x="5456" y="6167"/>
                    <a:pt x="5532" y="6277"/>
                  </a:cubicBezTo>
                  <a:cubicBezTo>
                    <a:pt x="5608" y="6387"/>
                    <a:pt x="5682" y="6498"/>
                    <a:pt x="5753" y="6609"/>
                  </a:cubicBezTo>
                  <a:cubicBezTo>
                    <a:pt x="5825" y="6721"/>
                    <a:pt x="5894" y="6833"/>
                    <a:pt x="5960" y="6945"/>
                  </a:cubicBezTo>
                  <a:cubicBezTo>
                    <a:pt x="6026" y="7057"/>
                    <a:pt x="6090" y="7167"/>
                    <a:pt x="6150" y="7278"/>
                  </a:cubicBezTo>
                  <a:cubicBezTo>
                    <a:pt x="6271" y="7499"/>
                    <a:pt x="6382" y="7715"/>
                    <a:pt x="6478" y="7922"/>
                  </a:cubicBezTo>
                  <a:cubicBezTo>
                    <a:pt x="6575" y="8129"/>
                    <a:pt x="6657" y="8325"/>
                    <a:pt x="6724" y="8506"/>
                  </a:cubicBezTo>
                  <a:cubicBezTo>
                    <a:pt x="6759" y="8846"/>
                    <a:pt x="6786" y="9162"/>
                    <a:pt x="6806" y="9445"/>
                  </a:cubicBezTo>
                  <a:cubicBezTo>
                    <a:pt x="6817" y="9599"/>
                    <a:pt x="6821" y="9716"/>
                    <a:pt x="6827" y="9849"/>
                  </a:cubicBezTo>
                  <a:lnTo>
                    <a:pt x="7796" y="9849"/>
                  </a:lnTo>
                  <a:cubicBezTo>
                    <a:pt x="7765" y="9661"/>
                    <a:pt x="7731" y="9465"/>
                    <a:pt x="7695" y="9275"/>
                  </a:cubicBezTo>
                  <a:cubicBezTo>
                    <a:pt x="7653" y="9054"/>
                    <a:pt x="7610" y="8847"/>
                    <a:pt x="7571" y="8686"/>
                  </a:cubicBezTo>
                  <a:cubicBezTo>
                    <a:pt x="7530" y="8525"/>
                    <a:pt x="7490" y="8365"/>
                    <a:pt x="7445" y="8202"/>
                  </a:cubicBezTo>
                  <a:cubicBezTo>
                    <a:pt x="7399" y="8040"/>
                    <a:pt x="7348" y="7877"/>
                    <a:pt x="7288" y="7711"/>
                  </a:cubicBezTo>
                  <a:cubicBezTo>
                    <a:pt x="7257" y="7628"/>
                    <a:pt x="7225" y="7544"/>
                    <a:pt x="7190" y="7460"/>
                  </a:cubicBezTo>
                  <a:cubicBezTo>
                    <a:pt x="7154" y="7376"/>
                    <a:pt x="7115" y="7292"/>
                    <a:pt x="7074" y="7206"/>
                  </a:cubicBezTo>
                  <a:cubicBezTo>
                    <a:pt x="7031" y="7120"/>
                    <a:pt x="6987" y="7034"/>
                    <a:pt x="6937" y="6947"/>
                  </a:cubicBezTo>
                  <a:cubicBezTo>
                    <a:pt x="6888" y="6860"/>
                    <a:pt x="6835" y="6772"/>
                    <a:pt x="6776" y="6683"/>
                  </a:cubicBezTo>
                  <a:cubicBezTo>
                    <a:pt x="6718" y="6594"/>
                    <a:pt x="6648" y="6494"/>
                    <a:pt x="6566" y="6386"/>
                  </a:cubicBezTo>
                  <a:cubicBezTo>
                    <a:pt x="6485" y="6277"/>
                    <a:pt x="6393" y="6160"/>
                    <a:pt x="6291" y="6033"/>
                  </a:cubicBezTo>
                  <a:cubicBezTo>
                    <a:pt x="6088" y="5781"/>
                    <a:pt x="5846" y="5495"/>
                    <a:pt x="5577" y="5184"/>
                  </a:cubicBezTo>
                  <a:cubicBezTo>
                    <a:pt x="5037" y="4561"/>
                    <a:pt x="4387" y="3836"/>
                    <a:pt x="3708" y="3069"/>
                  </a:cubicBezTo>
                  <a:cubicBezTo>
                    <a:pt x="3370" y="2685"/>
                    <a:pt x="3008" y="2282"/>
                    <a:pt x="2658" y="1894"/>
                  </a:cubicBezTo>
                  <a:cubicBezTo>
                    <a:pt x="2307" y="1506"/>
                    <a:pt x="1968" y="1132"/>
                    <a:pt x="1670" y="807"/>
                  </a:cubicBezTo>
                  <a:cubicBezTo>
                    <a:pt x="1238" y="334"/>
                    <a:pt x="1084" y="169"/>
                    <a:pt x="92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350" cap="rnd">
              <a:solidFill>
                <a:srgbClr val="808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treets"/>
            <p:cNvSpPr>
              <a:spLocks noEditPoints="1"/>
            </p:cNvSpPr>
            <p:nvPr/>
          </p:nvSpPr>
          <p:spPr bwMode="auto">
            <a:xfrm>
              <a:off x="4585634" y="1597655"/>
              <a:ext cx="2238375" cy="1633537"/>
            </a:xfrm>
            <a:custGeom>
              <a:avLst/>
              <a:gdLst>
                <a:gd name="T0" fmla="*/ 57 w 6215"/>
                <a:gd name="T1" fmla="*/ 885 h 4534"/>
                <a:gd name="T2" fmla="*/ 0 w 6215"/>
                <a:gd name="T3" fmla="*/ 1173 h 4534"/>
                <a:gd name="T4" fmla="*/ 0 w 6215"/>
                <a:gd name="T5" fmla="*/ 3540 h 4534"/>
                <a:gd name="T6" fmla="*/ 1342 w 6215"/>
                <a:gd name="T7" fmla="*/ 2690 h 4534"/>
                <a:gd name="T8" fmla="*/ 327 w 6215"/>
                <a:gd name="T9" fmla="*/ 4534 h 4534"/>
                <a:gd name="T10" fmla="*/ 1979 w 6215"/>
                <a:gd name="T11" fmla="*/ 3409 h 4534"/>
                <a:gd name="T12" fmla="*/ 1823 w 6215"/>
                <a:gd name="T13" fmla="*/ 4534 h 4534"/>
                <a:gd name="T14" fmla="*/ 2626 w 6215"/>
                <a:gd name="T15" fmla="*/ 4139 h 4534"/>
                <a:gd name="T16" fmla="*/ 3588 w 6215"/>
                <a:gd name="T17" fmla="*/ 4534 h 4534"/>
                <a:gd name="T18" fmla="*/ 4742 w 6215"/>
                <a:gd name="T19" fmla="*/ 3723 h 4534"/>
                <a:gd name="T20" fmla="*/ 5092 w 6215"/>
                <a:gd name="T21" fmla="*/ 4534 h 4534"/>
                <a:gd name="T22" fmla="*/ 5297 w 6215"/>
                <a:gd name="T23" fmla="*/ 4371 h 4534"/>
                <a:gd name="T24" fmla="*/ 4928 w 6215"/>
                <a:gd name="T25" fmla="*/ 3582 h 4534"/>
                <a:gd name="T26" fmla="*/ 4270 w 6215"/>
                <a:gd name="T27" fmla="*/ 2884 h 4534"/>
                <a:gd name="T28" fmla="*/ 4188 w 6215"/>
                <a:gd name="T29" fmla="*/ 3077 h 4534"/>
                <a:gd name="T30" fmla="*/ 3260 w 6215"/>
                <a:gd name="T31" fmla="*/ 4504 h 4534"/>
                <a:gd name="T32" fmla="*/ 5053 w 6215"/>
                <a:gd name="T33" fmla="*/ 2000 h 4534"/>
                <a:gd name="T34" fmla="*/ 6215 w 6215"/>
                <a:gd name="T35" fmla="*/ 2972 h 4534"/>
                <a:gd name="T36" fmla="*/ 6215 w 6215"/>
                <a:gd name="T37" fmla="*/ 976 h 4534"/>
                <a:gd name="T38" fmla="*/ 6175 w 6215"/>
                <a:gd name="T39" fmla="*/ 701 h 4534"/>
                <a:gd name="T40" fmla="*/ 5294 w 6215"/>
                <a:gd name="T41" fmla="*/ 0 h 4534"/>
                <a:gd name="T42" fmla="*/ 5073 w 6215"/>
                <a:gd name="T43" fmla="*/ 1671 h 4534"/>
                <a:gd name="T44" fmla="*/ 5223 w 6215"/>
                <a:gd name="T45" fmla="*/ 468 h 4534"/>
                <a:gd name="T46" fmla="*/ 5147 w 6215"/>
                <a:gd name="T47" fmla="*/ 264 h 4534"/>
                <a:gd name="T48" fmla="*/ 4401 w 6215"/>
                <a:gd name="T49" fmla="*/ 906 h 4534"/>
                <a:gd name="T50" fmla="*/ 3299 w 6215"/>
                <a:gd name="T51" fmla="*/ 0 h 4534"/>
                <a:gd name="T52" fmla="*/ 4039 w 6215"/>
                <a:gd name="T53" fmla="*/ 2582 h 4534"/>
                <a:gd name="T54" fmla="*/ 1444 w 6215"/>
                <a:gd name="T55" fmla="*/ 0 h 4534"/>
                <a:gd name="T56" fmla="*/ 3864 w 6215"/>
                <a:gd name="T57" fmla="*/ 2736 h 4534"/>
                <a:gd name="T58" fmla="*/ 1164 w 6215"/>
                <a:gd name="T59" fmla="*/ 888 h 4534"/>
                <a:gd name="T60" fmla="*/ 1335 w 6215"/>
                <a:gd name="T61" fmla="*/ 129 h 4534"/>
                <a:gd name="T62" fmla="*/ 1125 w 6215"/>
                <a:gd name="T63" fmla="*/ 0 h 4534"/>
                <a:gd name="T64" fmla="*/ 989 w 6215"/>
                <a:gd name="T65" fmla="*/ 1041 h 4534"/>
                <a:gd name="T66" fmla="*/ 2645 w 6215"/>
                <a:gd name="T67" fmla="*/ 3810 h 4534"/>
                <a:gd name="T68" fmla="*/ 671 w 6215"/>
                <a:gd name="T69" fmla="*/ 680 h 4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15" h="4534">
                  <a:moveTo>
                    <a:pt x="1125" y="0"/>
                  </a:moveTo>
                  <a:lnTo>
                    <a:pt x="57" y="885"/>
                  </a:lnTo>
                  <a:lnTo>
                    <a:pt x="0" y="820"/>
                  </a:lnTo>
                  <a:lnTo>
                    <a:pt x="0" y="1173"/>
                  </a:lnTo>
                  <a:lnTo>
                    <a:pt x="1188" y="2515"/>
                  </a:lnTo>
                  <a:lnTo>
                    <a:pt x="0" y="3540"/>
                  </a:lnTo>
                  <a:lnTo>
                    <a:pt x="0" y="3848"/>
                  </a:lnTo>
                  <a:lnTo>
                    <a:pt x="1342" y="2690"/>
                  </a:lnTo>
                  <a:lnTo>
                    <a:pt x="1825" y="3236"/>
                  </a:lnTo>
                  <a:lnTo>
                    <a:pt x="327" y="4534"/>
                  </a:lnTo>
                  <a:lnTo>
                    <a:pt x="683" y="4534"/>
                  </a:lnTo>
                  <a:lnTo>
                    <a:pt x="1979" y="3409"/>
                  </a:lnTo>
                  <a:lnTo>
                    <a:pt x="2470" y="3963"/>
                  </a:lnTo>
                  <a:lnTo>
                    <a:pt x="1823" y="4534"/>
                  </a:lnTo>
                  <a:lnTo>
                    <a:pt x="2175" y="4534"/>
                  </a:lnTo>
                  <a:lnTo>
                    <a:pt x="2626" y="4139"/>
                  </a:lnTo>
                  <a:lnTo>
                    <a:pt x="2975" y="4534"/>
                  </a:lnTo>
                  <a:lnTo>
                    <a:pt x="3588" y="4534"/>
                  </a:lnTo>
                  <a:lnTo>
                    <a:pt x="4670" y="3630"/>
                  </a:lnTo>
                  <a:cubicBezTo>
                    <a:pt x="4692" y="3657"/>
                    <a:pt x="4716" y="3688"/>
                    <a:pt x="4742" y="3723"/>
                  </a:cubicBezTo>
                  <a:cubicBezTo>
                    <a:pt x="4827" y="3833"/>
                    <a:pt x="4923" y="3971"/>
                    <a:pt x="4964" y="4056"/>
                  </a:cubicBezTo>
                  <a:cubicBezTo>
                    <a:pt x="4994" y="4122"/>
                    <a:pt x="5049" y="4333"/>
                    <a:pt x="5092" y="4534"/>
                  </a:cubicBezTo>
                  <a:lnTo>
                    <a:pt x="5332" y="4534"/>
                  </a:lnTo>
                  <a:cubicBezTo>
                    <a:pt x="5321" y="4480"/>
                    <a:pt x="5309" y="4425"/>
                    <a:pt x="5297" y="4371"/>
                  </a:cubicBezTo>
                  <a:cubicBezTo>
                    <a:pt x="5261" y="4209"/>
                    <a:pt x="5221" y="4057"/>
                    <a:pt x="5174" y="3957"/>
                  </a:cubicBezTo>
                  <a:cubicBezTo>
                    <a:pt x="5116" y="3836"/>
                    <a:pt x="5015" y="3698"/>
                    <a:pt x="4928" y="3582"/>
                  </a:cubicBezTo>
                  <a:cubicBezTo>
                    <a:pt x="4752" y="3351"/>
                    <a:pt x="4555" y="3143"/>
                    <a:pt x="4363" y="2923"/>
                  </a:cubicBezTo>
                  <a:cubicBezTo>
                    <a:pt x="4341" y="2897"/>
                    <a:pt x="4305" y="2883"/>
                    <a:pt x="4270" y="2884"/>
                  </a:cubicBezTo>
                  <a:cubicBezTo>
                    <a:pt x="4226" y="2885"/>
                    <a:pt x="4184" y="2914"/>
                    <a:pt x="4166" y="2954"/>
                  </a:cubicBezTo>
                  <a:cubicBezTo>
                    <a:pt x="4149" y="2995"/>
                    <a:pt x="4158" y="3045"/>
                    <a:pt x="4188" y="3077"/>
                  </a:cubicBezTo>
                  <a:lnTo>
                    <a:pt x="4517" y="3454"/>
                  </a:lnTo>
                  <a:lnTo>
                    <a:pt x="3260" y="4504"/>
                  </a:lnTo>
                  <a:lnTo>
                    <a:pt x="2800" y="3984"/>
                  </a:lnTo>
                  <a:lnTo>
                    <a:pt x="5053" y="2000"/>
                  </a:lnTo>
                  <a:lnTo>
                    <a:pt x="6215" y="3325"/>
                  </a:lnTo>
                  <a:lnTo>
                    <a:pt x="6215" y="2972"/>
                  </a:lnTo>
                  <a:lnTo>
                    <a:pt x="5227" y="1847"/>
                  </a:lnTo>
                  <a:lnTo>
                    <a:pt x="6215" y="976"/>
                  </a:lnTo>
                  <a:lnTo>
                    <a:pt x="6215" y="666"/>
                  </a:lnTo>
                  <a:lnTo>
                    <a:pt x="6175" y="701"/>
                  </a:lnTo>
                  <a:lnTo>
                    <a:pt x="5595" y="0"/>
                  </a:lnTo>
                  <a:lnTo>
                    <a:pt x="5294" y="0"/>
                  </a:lnTo>
                  <a:lnTo>
                    <a:pt x="5999" y="855"/>
                  </a:lnTo>
                  <a:lnTo>
                    <a:pt x="5073" y="1671"/>
                  </a:lnTo>
                  <a:lnTo>
                    <a:pt x="4555" y="1081"/>
                  </a:lnTo>
                  <a:lnTo>
                    <a:pt x="5223" y="468"/>
                  </a:lnTo>
                  <a:cubicBezTo>
                    <a:pt x="5257" y="437"/>
                    <a:pt x="5270" y="384"/>
                    <a:pt x="5254" y="341"/>
                  </a:cubicBezTo>
                  <a:cubicBezTo>
                    <a:pt x="5237" y="297"/>
                    <a:pt x="5194" y="265"/>
                    <a:pt x="5147" y="264"/>
                  </a:cubicBezTo>
                  <a:cubicBezTo>
                    <a:pt x="5117" y="264"/>
                    <a:pt x="5087" y="276"/>
                    <a:pt x="5065" y="296"/>
                  </a:cubicBezTo>
                  <a:lnTo>
                    <a:pt x="4401" y="906"/>
                  </a:lnTo>
                  <a:lnTo>
                    <a:pt x="3607" y="0"/>
                  </a:lnTo>
                  <a:lnTo>
                    <a:pt x="3299" y="0"/>
                  </a:lnTo>
                  <a:lnTo>
                    <a:pt x="4899" y="1825"/>
                  </a:lnTo>
                  <a:lnTo>
                    <a:pt x="4039" y="2582"/>
                  </a:lnTo>
                  <a:lnTo>
                    <a:pt x="1738" y="0"/>
                  </a:lnTo>
                  <a:lnTo>
                    <a:pt x="1444" y="0"/>
                  </a:lnTo>
                  <a:cubicBezTo>
                    <a:pt x="1448" y="18"/>
                    <a:pt x="1457" y="35"/>
                    <a:pt x="1469" y="48"/>
                  </a:cubicBezTo>
                  <a:lnTo>
                    <a:pt x="3864" y="2736"/>
                  </a:lnTo>
                  <a:lnTo>
                    <a:pt x="3256" y="3272"/>
                  </a:lnTo>
                  <a:lnTo>
                    <a:pt x="1164" y="888"/>
                  </a:lnTo>
                  <a:lnTo>
                    <a:pt x="851" y="531"/>
                  </a:lnTo>
                  <a:lnTo>
                    <a:pt x="1335" y="129"/>
                  </a:lnTo>
                  <a:cubicBezTo>
                    <a:pt x="1372" y="100"/>
                    <a:pt x="1387" y="44"/>
                    <a:pt x="1371" y="0"/>
                  </a:cubicBezTo>
                  <a:lnTo>
                    <a:pt x="1125" y="0"/>
                  </a:lnTo>
                  <a:close/>
                  <a:moveTo>
                    <a:pt x="671" y="680"/>
                  </a:moveTo>
                  <a:lnTo>
                    <a:pt x="989" y="1041"/>
                  </a:lnTo>
                  <a:lnTo>
                    <a:pt x="3082" y="3426"/>
                  </a:lnTo>
                  <a:lnTo>
                    <a:pt x="2645" y="3810"/>
                  </a:lnTo>
                  <a:lnTo>
                    <a:pt x="211" y="1060"/>
                  </a:lnTo>
                  <a:lnTo>
                    <a:pt x="671" y="6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4" name="Pointer"/>
            <p:cNvGrpSpPr/>
            <p:nvPr/>
          </p:nvGrpSpPr>
          <p:grpSpPr>
            <a:xfrm>
              <a:off x="5614473" y="2271995"/>
              <a:ext cx="180696" cy="284857"/>
              <a:chOff x="2838590" y="3023046"/>
              <a:chExt cx="180696" cy="284857"/>
            </a:xfrm>
          </p:grpSpPr>
          <p:sp>
            <p:nvSpPr>
              <p:cNvPr id="55" name="Pointer Outer"/>
              <p:cNvSpPr>
                <a:spLocks/>
              </p:cNvSpPr>
              <p:nvPr/>
            </p:nvSpPr>
            <p:spPr bwMode="auto">
              <a:xfrm>
                <a:off x="2838590" y="3023046"/>
                <a:ext cx="180696" cy="284857"/>
              </a:xfrm>
              <a:custGeom>
                <a:avLst/>
                <a:gdLst>
                  <a:gd name="T0" fmla="*/ 1933 w 3866"/>
                  <a:gd name="T1" fmla="*/ 0 h 6125"/>
                  <a:gd name="T2" fmla="*/ 0 w 3866"/>
                  <a:gd name="T3" fmla="*/ 1934 h 6125"/>
                  <a:gd name="T4" fmla="*/ 1171 w 3866"/>
                  <a:gd name="T5" fmla="*/ 3711 h 6125"/>
                  <a:gd name="T6" fmla="*/ 1933 w 3866"/>
                  <a:gd name="T7" fmla="*/ 6125 h 6125"/>
                  <a:gd name="T8" fmla="*/ 2696 w 3866"/>
                  <a:gd name="T9" fmla="*/ 3710 h 6125"/>
                  <a:gd name="T10" fmla="*/ 3866 w 3866"/>
                  <a:gd name="T11" fmla="*/ 1934 h 6125"/>
                  <a:gd name="T12" fmla="*/ 1933 w 3866"/>
                  <a:gd name="T13" fmla="*/ 0 h 6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6" h="6125">
                    <a:moveTo>
                      <a:pt x="1933" y="0"/>
                    </a:moveTo>
                    <a:cubicBezTo>
                      <a:pt x="865" y="0"/>
                      <a:pt x="0" y="866"/>
                      <a:pt x="0" y="1934"/>
                    </a:cubicBezTo>
                    <a:cubicBezTo>
                      <a:pt x="0" y="2730"/>
                      <a:pt x="482" y="3415"/>
                      <a:pt x="1171" y="3711"/>
                    </a:cubicBezTo>
                    <a:lnTo>
                      <a:pt x="1933" y="6125"/>
                    </a:lnTo>
                    <a:lnTo>
                      <a:pt x="2696" y="3710"/>
                    </a:lnTo>
                    <a:cubicBezTo>
                      <a:pt x="3384" y="3414"/>
                      <a:pt x="3866" y="2730"/>
                      <a:pt x="3866" y="1934"/>
                    </a:cubicBezTo>
                    <a:cubicBezTo>
                      <a:pt x="3866" y="866"/>
                      <a:pt x="3001" y="0"/>
                      <a:pt x="1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Pointer Inner"/>
              <p:cNvSpPr>
                <a:spLocks noChangeArrowheads="1"/>
              </p:cNvSpPr>
              <p:nvPr/>
            </p:nvSpPr>
            <p:spPr bwMode="auto">
              <a:xfrm>
                <a:off x="2894968" y="3077480"/>
                <a:ext cx="67940" cy="67531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1014684" y="4512384"/>
            <a:ext cx="293672" cy="284768"/>
            <a:chOff x="1014684" y="4512384"/>
            <a:chExt cx="293672" cy="284768"/>
          </a:xfrm>
        </p:grpSpPr>
        <p:sp>
          <p:nvSpPr>
            <p:cNvPr id="58" name="직사각형 57"/>
            <p:cNvSpPr/>
            <p:nvPr/>
          </p:nvSpPr>
          <p:spPr>
            <a:xfrm>
              <a:off x="1014684" y="4512384"/>
              <a:ext cx="293672" cy="2847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Location"/>
            <p:cNvSpPr>
              <a:spLocks noChangeAspect="1" noEditPoints="1"/>
            </p:cNvSpPr>
            <p:nvPr/>
          </p:nvSpPr>
          <p:spPr bwMode="auto">
            <a:xfrm>
              <a:off x="1108058" y="4576171"/>
              <a:ext cx="104775" cy="157163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Drop-Down Box"/>
          <p:cNvGrpSpPr/>
          <p:nvPr/>
        </p:nvGrpSpPr>
        <p:grpSpPr>
          <a:xfrm>
            <a:off x="3471219" y="2136775"/>
            <a:ext cx="2015031" cy="241093"/>
            <a:chOff x="595686" y="1261240"/>
            <a:chExt cx="1368150" cy="193563"/>
          </a:xfrm>
        </p:grpSpPr>
        <p:sp>
          <p:nvSpPr>
            <p:cNvPr id="67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595686" y="1261240"/>
              <a:ext cx="1368150" cy="19356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 선택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 flipV="1">
              <a:off x="1887169" y="1343499"/>
              <a:ext cx="42672" cy="2904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3203848" y="5429495"/>
            <a:ext cx="2052479" cy="1139107"/>
            <a:chOff x="595518" y="1261240"/>
            <a:chExt cx="1368318" cy="914540"/>
          </a:xfrm>
        </p:grpSpPr>
        <p:grpSp>
          <p:nvGrpSpPr>
            <p:cNvPr id="71" name="Drop-Down Box"/>
            <p:cNvGrpSpPr/>
            <p:nvPr/>
          </p:nvGrpSpPr>
          <p:grpSpPr>
            <a:xfrm>
              <a:off x="595686" y="1261240"/>
              <a:ext cx="1368150" cy="193563"/>
              <a:chOff x="595686" y="1261240"/>
              <a:chExt cx="1368150" cy="193563"/>
            </a:xfrm>
          </p:grpSpPr>
          <p:sp>
            <p:nvSpPr>
              <p:cNvPr id="75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4"/>
                </p:custDataLst>
              </p:nvPr>
            </p:nvSpPr>
            <p:spPr>
              <a:xfrm>
                <a:off x="595686" y="1261240"/>
                <a:ext cx="1368150" cy="1935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카테고리 선택</a:t>
                </a:r>
                <a:endPara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rot="10800000" flipH="1">
                <a:off x="1887169" y="1343499"/>
                <a:ext cx="42672" cy="2904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2" name="Drop-Down Menu"/>
            <p:cNvGrpSpPr/>
            <p:nvPr/>
          </p:nvGrpSpPr>
          <p:grpSpPr>
            <a:xfrm>
              <a:off x="595518" y="1455070"/>
              <a:ext cx="1368318" cy="720710"/>
              <a:chOff x="595518" y="1455070"/>
              <a:chExt cx="1368318" cy="720710"/>
            </a:xfrm>
          </p:grpSpPr>
          <p:sp>
            <p:nvSpPr>
              <p:cNvPr id="73" name="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2"/>
                </p:custDataLst>
              </p:nvPr>
            </p:nvSpPr>
            <p:spPr>
              <a:xfrm>
                <a:off x="595686" y="1455070"/>
                <a:ext cx="1368150" cy="72071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그룹</a:t>
                </a:r>
                <a:r>
                  <a:rPr lang="en-US" altLang="ko-KR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관련 오류</a:t>
                </a:r>
                <a:endParaRPr lang="en-US" altLang="ko-KR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시</a:t>
                </a: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설</a:t>
                </a: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명</a:t>
                </a:r>
                <a:r>
                  <a:rPr lang="en-US" altLang="ko-KR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/</a:t>
                </a: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건물명 수정 </a:t>
                </a:r>
                <a:endPara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주행 관련 오류</a:t>
                </a:r>
                <a:endParaRPr lang="en-US" altLang="ko-KR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대중교통 관련 오류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기타 오류</a:t>
                </a:r>
                <a:endPara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election Overlay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3"/>
                </p:custDataLst>
              </p:nvPr>
            </p:nvSpPr>
            <p:spPr>
              <a:xfrm>
                <a:off x="595518" y="1621865"/>
                <a:ext cx="1368150" cy="133011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7" name="타원 76"/>
          <p:cNvSpPr/>
          <p:nvPr/>
        </p:nvSpPr>
        <p:spPr>
          <a:xfrm>
            <a:off x="3042128" y="5313696"/>
            <a:ext cx="323944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2-1</a:t>
            </a:r>
            <a:endParaRPr lang="ko-KR" altLang="en-US" sz="800" dirty="0"/>
          </a:p>
        </p:txBody>
      </p:sp>
      <p:sp>
        <p:nvSpPr>
          <p:cNvPr id="107" name="타원 106"/>
          <p:cNvSpPr/>
          <p:nvPr/>
        </p:nvSpPr>
        <p:spPr>
          <a:xfrm>
            <a:off x="980445" y="43752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114" name="타원 113"/>
          <p:cNvSpPr/>
          <p:nvPr/>
        </p:nvSpPr>
        <p:spPr>
          <a:xfrm>
            <a:off x="560718" y="43772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78" name="타원 77"/>
          <p:cNvSpPr/>
          <p:nvPr/>
        </p:nvSpPr>
        <p:spPr>
          <a:xfrm>
            <a:off x="3374869" y="2365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79" name="타원 78"/>
          <p:cNvSpPr/>
          <p:nvPr/>
        </p:nvSpPr>
        <p:spPr>
          <a:xfrm>
            <a:off x="4206832" y="288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806978" y="46409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11</a:t>
            </a:r>
            <a:endParaRPr lang="ko-KR" altLang="en-US" sz="800" dirty="0"/>
          </a:p>
        </p:txBody>
      </p:sp>
      <p:sp>
        <p:nvSpPr>
          <p:cNvPr id="85" name="타원 84"/>
          <p:cNvSpPr/>
          <p:nvPr/>
        </p:nvSpPr>
        <p:spPr>
          <a:xfrm>
            <a:off x="3361590" y="48209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3" name="타원 62"/>
          <p:cNvSpPr/>
          <p:nvPr/>
        </p:nvSpPr>
        <p:spPr>
          <a:xfrm>
            <a:off x="3906018" y="51686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808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8390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notice/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notice_detail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256" y="167966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공지사항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66920" y="1988840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877" y="2255483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66920" y="2485497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"/>
          <p:cNvSpPr>
            <a:spLocks noEditPoints="1"/>
          </p:cNvSpPr>
          <p:nvPr/>
        </p:nvSpPr>
        <p:spPr bwMode="auto">
          <a:xfrm>
            <a:off x="2501717" y="212713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66920" y="2485496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9877" y="2752139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93485" y="2983653"/>
            <a:ext cx="21529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"/>
          <p:cNvSpPr>
            <a:spLocks noEditPoints="1"/>
          </p:cNvSpPr>
          <p:nvPr/>
        </p:nvSpPr>
        <p:spPr bwMode="auto">
          <a:xfrm>
            <a:off x="2501717" y="2623793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66920" y="2983653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877" y="3250296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57500" y="3487280"/>
            <a:ext cx="21889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"/>
          <p:cNvSpPr>
            <a:spLocks noEditPoints="1"/>
          </p:cNvSpPr>
          <p:nvPr/>
        </p:nvSpPr>
        <p:spPr bwMode="auto">
          <a:xfrm>
            <a:off x="2501717" y="312195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566920" y="3487280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877" y="3753923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566920" y="3960098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"/>
          <p:cNvSpPr>
            <a:spLocks noEditPoints="1"/>
          </p:cNvSpPr>
          <p:nvPr/>
        </p:nvSpPr>
        <p:spPr bwMode="auto">
          <a:xfrm>
            <a:off x="2501717" y="362557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72901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공지상세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0089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3376448" y="2124919"/>
            <a:ext cx="2160339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행사</a:t>
            </a:r>
            <a:r>
              <a:rPr lang="en-US" altLang="ko-KR" sz="1000" b="1" dirty="0">
                <a:solidFill>
                  <a:schemeClr val="tx1"/>
                </a:solidFill>
              </a:rPr>
              <a:t>] </a:t>
            </a:r>
            <a:r>
              <a:rPr lang="ko-KR" altLang="en-US" sz="10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84431" y="1988840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grpSp>
        <p:nvGrpSpPr>
          <p:cNvPr id="39" name="Placeholder Picture"/>
          <p:cNvGrpSpPr>
            <a:grpSpLocks noChangeAspect="1"/>
          </p:cNvGrpSpPr>
          <p:nvPr/>
        </p:nvGrpSpPr>
        <p:grpSpPr bwMode="auto">
          <a:xfrm>
            <a:off x="3420447" y="3212976"/>
            <a:ext cx="2039989" cy="1541040"/>
            <a:chOff x="508000" y="1397000"/>
            <a:chExt cx="1732859" cy="1309029"/>
          </a:xfrm>
        </p:grpSpPr>
        <p:sp>
          <p:nvSpPr>
            <p:cNvPr id="4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410894" y="2628201"/>
            <a:ext cx="212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안녕하세요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5/30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서촌 보행길 걷기 행사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안내드립니다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해설사가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들려주는 도심 명소의 숨겨진 이야기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가족과 친구와 함께 걸어요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10894" y="4869160"/>
            <a:ext cx="20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인원제한으로 인하여 조기에 마감될 수 있으며 참여자 전원에게 점심식사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소정의 기념품을 제공합니다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49256" y="173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46" name="타원 45"/>
          <p:cNvSpPr/>
          <p:nvPr/>
        </p:nvSpPr>
        <p:spPr>
          <a:xfrm>
            <a:off x="2377103" y="2012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7219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사용하는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티스토리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게시물 내역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 페이지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타이틀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등록한 날짜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상세 페이지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news_detail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내용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467500" y="2063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50" name="타원 49"/>
          <p:cNvSpPr/>
          <p:nvPr/>
        </p:nvSpPr>
        <p:spPr>
          <a:xfrm>
            <a:off x="3290920" y="16859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cxnSp>
        <p:nvCxnSpPr>
          <p:cNvPr id="30" name="꺾인 연결선 29"/>
          <p:cNvCxnSpPr/>
          <p:nvPr/>
        </p:nvCxnSpPr>
        <p:spPr>
          <a:xfrm flipV="1">
            <a:off x="2609717" y="2116539"/>
            <a:ext cx="594131" cy="37861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02299" y="26760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3396462" y="2513578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03548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6920" y="22909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58" name="타원 57"/>
          <p:cNvSpPr/>
          <p:nvPr/>
        </p:nvSpPr>
        <p:spPr>
          <a:xfrm>
            <a:off x="3263307" y="2243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59" name="타원 58"/>
          <p:cNvSpPr/>
          <p:nvPr/>
        </p:nvSpPr>
        <p:spPr>
          <a:xfrm>
            <a:off x="3268289" y="2012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60" name="직사각형 59"/>
          <p:cNvSpPr/>
          <p:nvPr/>
        </p:nvSpPr>
        <p:spPr>
          <a:xfrm>
            <a:off x="689238" y="692696"/>
            <a:ext cx="1812479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notice</a:t>
            </a:r>
            <a:endParaRPr lang="ko-KR" altLang="en-US" sz="105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28074" y="692696"/>
            <a:ext cx="1812479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notice_detail</a:t>
            </a:r>
            <a:endParaRPr lang="ko-KR" altLang="en-US" sz="105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7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24882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agreement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838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이용약관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이용약관 내용 표시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755576" y="16228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법률정보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 이용약관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5576" y="3212976"/>
            <a:ext cx="2188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서비스 이용약관</a:t>
            </a:r>
          </a:p>
          <a:p>
            <a:pPr algn="ctr"/>
            <a:r>
              <a:rPr lang="ko-KR" altLang="en-US" sz="1050" dirty="0"/>
              <a:t>개인정보 취급방침</a:t>
            </a:r>
          </a:p>
          <a:p>
            <a:pPr algn="ctr"/>
            <a:r>
              <a:rPr lang="ko-KR" altLang="en-US" sz="1050" dirty="0"/>
              <a:t>위치정보 활용방침</a:t>
            </a:r>
          </a:p>
          <a:p>
            <a:pPr algn="ctr"/>
            <a:r>
              <a:rPr lang="ko-KR" altLang="en-US" sz="1050" dirty="0" smtClean="0"/>
              <a:t>결제정책 </a:t>
            </a:r>
            <a:r>
              <a:rPr lang="en-US" altLang="ko-KR" sz="1050" dirty="0" smtClean="0"/>
              <a:t>text</a:t>
            </a:r>
            <a:endParaRPr lang="ko-KR" altLang="en-US" sz="1050" dirty="0"/>
          </a:p>
        </p:txBody>
      </p:sp>
      <p:sp>
        <p:nvSpPr>
          <p:cNvPr id="1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1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476672"/>
            <a:ext cx="8640960" cy="612067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3038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53440" y="2728261"/>
            <a:ext cx="115641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휴대폰 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84826" y="2728260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요청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3440" y="3044410"/>
            <a:ext cx="115641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1687401"/>
            <a:ext cx="218130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424" y="1688809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6139" y="3392415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인증번호가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1840" y="908720"/>
            <a:ext cx="2664296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7999"/>
              </p:ext>
            </p:extLst>
          </p:nvPr>
        </p:nvGraphicFramePr>
        <p:xfrm>
          <a:off x="3563888" y="758276"/>
          <a:ext cx="551661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516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일반 계정 가입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2. </a:t>
                      </a:r>
                      <a:r>
                        <a:rPr lang="ko-KR" altLang="en-US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핸드폰 인증</a:t>
                      </a:r>
                      <a:endParaRPr lang="en-US" altLang="ko-KR" sz="11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[join_id_1]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휴대폰 번호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숫자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기입한 번호로 인증번호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발송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입력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확인 버튼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결과에 따라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텍스트 표시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입력 후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결과에 따라 텍스트 표시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가입된 휴대폰인 경우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가입된 휴대폰 번호입니다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올바르지 않은 경우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일치하지 않습니다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올바른 경우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일치합니다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단계로 버튼 클릭 시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완료되었으면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[join_id_3]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인증이 완료되지 않은 경우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핸드폰 번호 인증을 해주세요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얼럿창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531932" y="26382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6" name="타원 15"/>
          <p:cNvSpPr/>
          <p:nvPr/>
        </p:nvSpPr>
        <p:spPr>
          <a:xfrm>
            <a:off x="1809858" y="26382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7" name="타원 16"/>
          <p:cNvSpPr/>
          <p:nvPr/>
        </p:nvSpPr>
        <p:spPr>
          <a:xfrm>
            <a:off x="539552" y="30159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1055991" y="33930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2184465" y="1666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22" name="직사각형 21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84826" y="3062331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확인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9858" y="3036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4" name="직사각형 23"/>
          <p:cNvSpPr/>
          <p:nvPr/>
        </p:nvSpPr>
        <p:spPr>
          <a:xfrm>
            <a:off x="930072" y="2204864"/>
            <a:ext cx="13901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smtClean="0"/>
              <a:t>스마트교통마일리지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34396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72193" y="3258901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31648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일반 계정 가입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3. 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등록</a:t>
                      </a:r>
                      <a:endParaRPr lang="en-US" altLang="ko-KR" sz="10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[join_id_2]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변경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 항목 아님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앨범에서 선택 가능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입력창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한글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키패드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서비스 이용약관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개인정보 취급방침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위치정보 수집 및 이용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가입완료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 후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정회원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분류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(1)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이름이 입력되지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이름을 입력해주세요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동의가 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이용약관에 동의 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(3)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성명 및 이용약관 동의 완료한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[main]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8)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팝업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3563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56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47864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63853" y="5175184"/>
            <a:ext cx="2188923" cy="360040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가입 완료</a:t>
            </a:r>
            <a:endParaRPr lang="ko-KR" altLang="en-US" sz="10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48371" y="4365104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38912" y="443711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카메라로 촬영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2031" y="4770730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사진 앨범에서 선택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511484" y="4714402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3448371" y="5129808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38116" y="518361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414526" y="427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414526" y="48115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14526" y="51652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꺾인 연결선 5"/>
          <p:cNvCxnSpPr>
            <a:endCxn id="30" idx="1"/>
          </p:cNvCxnSpPr>
          <p:nvPr/>
        </p:nvCxnSpPr>
        <p:spPr>
          <a:xfrm>
            <a:off x="1999092" y="2795050"/>
            <a:ext cx="1449279" cy="193009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3511484" y="3212976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4032" y="3624202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스마트교통마일리지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서비스 이용약관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및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개인정보 취급방침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그림 34" descr="ssa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54" y="3595015"/>
            <a:ext cx="214314" cy="242890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5780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24845" y="31689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24896" y="3661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7487" y="3670421"/>
            <a:ext cx="1933912" cy="622675"/>
            <a:chOff x="697487" y="3690166"/>
            <a:chExt cx="1933912" cy="622675"/>
          </a:xfrm>
        </p:grpSpPr>
        <p:sp>
          <p:nvSpPr>
            <p:cNvPr id="28" name="TextBox 27"/>
            <p:cNvSpPr txBox="1"/>
            <p:nvPr/>
          </p:nvSpPr>
          <p:spPr>
            <a:xfrm>
              <a:off x="899592" y="3697287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스마트교통마일리지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서비스 이용약관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및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개인정보 취급방침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9" name="그림 28" descr="ssa.bm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56" y="3690166"/>
              <a:ext cx="214314" cy="24289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93495" y="4005064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스마트교통마일리지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위치정보 수집 및 이용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51" name="그림 50" descr="ssa.bm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487" y="4040295"/>
              <a:ext cx="214314" cy="242890"/>
            </a:xfrm>
            <a:prstGeom prst="rect">
              <a:avLst/>
            </a:prstGeom>
          </p:spPr>
        </p:pic>
      </p:grpSp>
      <p:sp>
        <p:nvSpPr>
          <p:cNvPr id="52" name="타원 51"/>
          <p:cNvSpPr/>
          <p:nvPr/>
        </p:nvSpPr>
        <p:spPr>
          <a:xfrm>
            <a:off x="2177744" y="1677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08968" y="3939751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스마트교통마일리지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위치정보 수집 및 이용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4" name="그림 53" descr="ssa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60" y="3974982"/>
            <a:ext cx="214314" cy="242890"/>
          </a:xfrm>
          <a:prstGeom prst="rect">
            <a:avLst/>
          </a:prstGeom>
        </p:spPr>
      </p:pic>
      <p:pic>
        <p:nvPicPr>
          <p:cNvPr id="82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42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31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985941" y="203817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5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43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532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3794253" y="202895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128533" y="23474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90179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/>
              <a:t>일반 계정 가입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5129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join_id_pre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74071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기존 회원 최초 로그인 시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등록</a:t>
                      </a:r>
                      <a:endParaRPr lang="en-US" altLang="ko-KR" sz="10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[login]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변경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 항목 아님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앨범에서 선택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입력창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기존 회원 데이터에 있는 이름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한글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키패드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서비스 이용약관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개인정보 취급방침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위치정보 수집 및 이용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가입완료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 후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준회원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분류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(1)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이름이 입력되지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이름을 입력해주세요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동의가 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이용약관에 동의 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(3)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성명 및 이용약관 동의 완료한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[main]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이동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8)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팝업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23563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356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42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31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985941" y="203817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47864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7864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3853" y="5175184"/>
            <a:ext cx="2188923" cy="360040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가입 완료</a:t>
            </a:r>
            <a:endParaRPr lang="ko-KR" altLang="en-US" sz="10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43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532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94253" y="202895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448371" y="4365104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38912" y="443711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카메라로 촬영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2031" y="4770730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사진 앨범에서 선택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511484" y="4714402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448371" y="5129808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8116" y="518361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14526" y="427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414526" y="48115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414526" y="51652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128533" y="23474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177744" y="17225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/>
              <a:t>기존 회원 최초 로그인 시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672193" y="3258901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11484" y="3212976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4032" y="3624202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에코 마일리지</a:t>
            </a:r>
            <a:r>
              <a:rPr lang="en-US" altLang="ko-KR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서비스 이용약관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및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개인정보 취급방침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4" name="그림 63" descr="ssa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654" y="3595015"/>
            <a:ext cx="214314" cy="242890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524845" y="31689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24896" y="3661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97487" y="3670421"/>
            <a:ext cx="1933912" cy="622675"/>
            <a:chOff x="697487" y="3690166"/>
            <a:chExt cx="1933912" cy="622675"/>
          </a:xfrm>
        </p:grpSpPr>
        <p:sp>
          <p:nvSpPr>
            <p:cNvPr id="68" name="TextBox 67"/>
            <p:cNvSpPr txBox="1"/>
            <p:nvPr/>
          </p:nvSpPr>
          <p:spPr>
            <a:xfrm>
              <a:off x="899592" y="3697287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서비스 이용약관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및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개인정보 취급방침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9" name="그림 68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56" y="3690166"/>
              <a:ext cx="214314" cy="24289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893495" y="4005064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위치정보 수집 및 이용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1" name="그림 70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487" y="4040295"/>
              <a:ext cx="214314" cy="2428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3708968" y="3939751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에코 마일리지</a:t>
            </a:r>
            <a:r>
              <a:rPr lang="en-US" altLang="ko-KR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위치정보 수집 및 이용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3" name="그림 72" descr="ssa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960" y="3974982"/>
            <a:ext cx="214314" cy="242890"/>
          </a:xfrm>
          <a:prstGeom prst="rect">
            <a:avLst/>
          </a:prstGeom>
        </p:spPr>
      </p:pic>
      <p:cxnSp>
        <p:nvCxnSpPr>
          <p:cNvPr id="74" name="꺾인 연결선 73"/>
          <p:cNvCxnSpPr/>
          <p:nvPr/>
        </p:nvCxnSpPr>
        <p:spPr>
          <a:xfrm>
            <a:off x="1999092" y="2795050"/>
            <a:ext cx="1449279" cy="193009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98847" y="1726019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6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76419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en-US" altLang="ko-KR" sz="1000" b="1" u="none" baseline="0" dirty="0" err="1" smtClean="0">
                          <a:latin typeface="+mn-lt"/>
                          <a:ea typeface="+mn-ea"/>
                        </a:rPr>
                        <a:t>ios</a:t>
                      </a:r>
                      <a:r>
                        <a:rPr lang="ko-KR" altLang="en-US" sz="1000" b="1" u="none" baseline="0" dirty="0" smtClean="0">
                          <a:latin typeface="+mn-lt"/>
                          <a:ea typeface="+mn-ea"/>
                        </a:rPr>
                        <a:t> 기기의 경우 바로 사진첩 내의 모든 사진 리스트 표시</a:t>
                      </a:r>
                      <a:endParaRPr lang="en-US" altLang="ko-KR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endParaRPr lang="en-US" altLang="ko-KR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사진 선택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선택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담긴 폴더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리스팅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 시 해당 폴더로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폴더에 담긴 이미지 중 가장 최신 파일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썸네일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모든 사진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기기에 담긴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모든 사진 모아볼 수 있는 폴더 </a:t>
                      </a:r>
                      <a:b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 시 모든 사진 모아 보기로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폴더 명 표시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폴더 마다 보유 사진 개수 표시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뒤로가기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버튼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image folder list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선택된 폴더 명 표시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 선택 표시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선택된 이미지 하이라이트 표시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다시 클릭 시 선택 취소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중복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선택안됨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완료 버튼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 첨부 버튼</a:t>
                      </a:r>
                      <a:b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미 선택 시 비활성화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선택 시 활성화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선택된 이미지 첨부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Placeholder Picture"/>
          <p:cNvGrpSpPr>
            <a:grpSpLocks noChangeAspect="1"/>
          </p:cNvGrpSpPr>
          <p:nvPr/>
        </p:nvGrpSpPr>
        <p:grpSpPr bwMode="auto">
          <a:xfrm>
            <a:off x="633109" y="2689924"/>
            <a:ext cx="547258" cy="364734"/>
            <a:chOff x="508000" y="1397000"/>
            <a:chExt cx="1732859" cy="1309029"/>
          </a:xfrm>
        </p:grpSpPr>
        <p:sp>
          <p:nvSpPr>
            <p:cNvPr id="5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8" name="Placeholder Picture"/>
          <p:cNvGrpSpPr>
            <a:grpSpLocks noChangeAspect="1"/>
          </p:cNvGrpSpPr>
          <p:nvPr/>
        </p:nvGrpSpPr>
        <p:grpSpPr bwMode="auto">
          <a:xfrm>
            <a:off x="633109" y="2147516"/>
            <a:ext cx="547258" cy="364734"/>
            <a:chOff x="508000" y="1397000"/>
            <a:chExt cx="1732859" cy="1309029"/>
          </a:xfrm>
        </p:grpSpPr>
        <p:sp>
          <p:nvSpPr>
            <p:cNvPr id="9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92982" y="1687162"/>
            <a:ext cx="2206810" cy="3028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사진 선택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Button"/>
          <p:cNvSpPr>
            <a:spLocks/>
          </p:cNvSpPr>
          <p:nvPr/>
        </p:nvSpPr>
        <p:spPr bwMode="auto">
          <a:xfrm>
            <a:off x="599513" y="2008196"/>
            <a:ext cx="2100280" cy="576064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Button"/>
          <p:cNvSpPr>
            <a:spLocks/>
          </p:cNvSpPr>
          <p:nvPr/>
        </p:nvSpPr>
        <p:spPr bwMode="auto">
          <a:xfrm>
            <a:off x="599513" y="2584259"/>
            <a:ext cx="2100280" cy="576064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7362" y="2152211"/>
            <a:ext cx="108012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모든 사진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7362" y="2728275"/>
            <a:ext cx="108012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Camera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0800000">
            <a:off x="2341364" y="2152211"/>
            <a:ext cx="502444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10800000">
            <a:off x="2341364" y="2728275"/>
            <a:ext cx="502444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3688" y="2152211"/>
            <a:ext cx="72008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63688" y="2728275"/>
            <a:ext cx="72008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4562" y="2080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87624" y="20789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84562" y="26562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34390" y="1688160"/>
            <a:ext cx="2173714" cy="3028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모든 사진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87824" y="16161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3848" y="1644729"/>
            <a:ext cx="502444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4008" y="1673346"/>
            <a:ext cx="896392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932040" y="16161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9" name="Placeholder Picture"/>
          <p:cNvGrpSpPr>
            <a:grpSpLocks noChangeAspect="1"/>
          </p:cNvGrpSpPr>
          <p:nvPr/>
        </p:nvGrpSpPr>
        <p:grpSpPr bwMode="auto">
          <a:xfrm>
            <a:off x="3398917" y="2005986"/>
            <a:ext cx="708349" cy="505929"/>
            <a:chOff x="508000" y="1397000"/>
            <a:chExt cx="1732859" cy="1309029"/>
          </a:xfrm>
        </p:grpSpPr>
        <p:sp>
          <p:nvSpPr>
            <p:cNvPr id="3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41" name="Placeholder Picture"/>
          <p:cNvGrpSpPr>
            <a:grpSpLocks noChangeAspect="1"/>
          </p:cNvGrpSpPr>
          <p:nvPr/>
        </p:nvGrpSpPr>
        <p:grpSpPr bwMode="auto">
          <a:xfrm>
            <a:off x="3398917" y="2498123"/>
            <a:ext cx="708349" cy="505929"/>
            <a:chOff x="508000" y="1397000"/>
            <a:chExt cx="1732859" cy="1309029"/>
          </a:xfrm>
        </p:grpSpPr>
        <p:sp>
          <p:nvSpPr>
            <p:cNvPr id="4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53" name="Placeholder Picture"/>
          <p:cNvGrpSpPr>
            <a:grpSpLocks noChangeAspect="1"/>
          </p:cNvGrpSpPr>
          <p:nvPr/>
        </p:nvGrpSpPr>
        <p:grpSpPr bwMode="auto">
          <a:xfrm>
            <a:off x="3398917" y="2980515"/>
            <a:ext cx="708349" cy="505929"/>
            <a:chOff x="508000" y="1397000"/>
            <a:chExt cx="1732859" cy="1309029"/>
          </a:xfrm>
        </p:grpSpPr>
        <p:sp>
          <p:nvSpPr>
            <p:cNvPr id="5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5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5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65" name="Placeholder Picture"/>
          <p:cNvGrpSpPr>
            <a:grpSpLocks noChangeAspect="1"/>
          </p:cNvGrpSpPr>
          <p:nvPr/>
        </p:nvGrpSpPr>
        <p:grpSpPr bwMode="auto">
          <a:xfrm>
            <a:off x="3398917" y="3499551"/>
            <a:ext cx="708349" cy="505929"/>
            <a:chOff x="508000" y="1397000"/>
            <a:chExt cx="1732859" cy="1309029"/>
          </a:xfrm>
        </p:grpSpPr>
        <p:sp>
          <p:nvSpPr>
            <p:cNvPr id="6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77" name="Placeholder Picture"/>
          <p:cNvGrpSpPr>
            <a:grpSpLocks noChangeAspect="1"/>
          </p:cNvGrpSpPr>
          <p:nvPr/>
        </p:nvGrpSpPr>
        <p:grpSpPr bwMode="auto">
          <a:xfrm>
            <a:off x="3398917" y="3986784"/>
            <a:ext cx="708349" cy="505929"/>
            <a:chOff x="508000" y="1397000"/>
            <a:chExt cx="1732859" cy="1309029"/>
          </a:xfrm>
        </p:grpSpPr>
        <p:sp>
          <p:nvSpPr>
            <p:cNvPr id="7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91" name="타원 90"/>
          <p:cNvSpPr/>
          <p:nvPr/>
        </p:nvSpPr>
        <p:spPr>
          <a:xfrm>
            <a:off x="2033728" y="20789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033728" y="26923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187624" y="26382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755759" y="15981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왼쪽 중괄호 97"/>
          <p:cNvSpPr/>
          <p:nvPr/>
        </p:nvSpPr>
        <p:spPr>
          <a:xfrm>
            <a:off x="416405" y="2006320"/>
            <a:ext cx="160154" cy="53110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왼쪽 중괄호 98"/>
          <p:cNvSpPr/>
          <p:nvPr/>
        </p:nvSpPr>
        <p:spPr>
          <a:xfrm>
            <a:off x="416405" y="2624229"/>
            <a:ext cx="160154" cy="53110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625251" y="15971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26405" y="21721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326405" y="27822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61699" y="15790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Close Window"/>
          <p:cNvSpPr>
            <a:spLocks noChangeAspect="1" noEditPoints="1"/>
          </p:cNvSpPr>
          <p:nvPr/>
        </p:nvSpPr>
        <p:spPr bwMode="auto">
          <a:xfrm>
            <a:off x="541699" y="1732468"/>
            <a:ext cx="216024" cy="212233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grpSp>
        <p:nvGrpSpPr>
          <p:cNvPr id="105" name="Placeholder Picture"/>
          <p:cNvGrpSpPr>
            <a:grpSpLocks noChangeAspect="1"/>
          </p:cNvGrpSpPr>
          <p:nvPr/>
        </p:nvGrpSpPr>
        <p:grpSpPr bwMode="auto">
          <a:xfrm>
            <a:off x="4067944" y="2005986"/>
            <a:ext cx="708349" cy="505929"/>
            <a:chOff x="508000" y="1397000"/>
            <a:chExt cx="1732859" cy="1309029"/>
          </a:xfrm>
        </p:grpSpPr>
        <p:sp>
          <p:nvSpPr>
            <p:cNvPr id="10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09" name="Placeholder Picture"/>
          <p:cNvGrpSpPr>
            <a:grpSpLocks noChangeAspect="1"/>
          </p:cNvGrpSpPr>
          <p:nvPr/>
        </p:nvGrpSpPr>
        <p:grpSpPr bwMode="auto">
          <a:xfrm>
            <a:off x="4067944" y="2498123"/>
            <a:ext cx="708349" cy="505929"/>
            <a:chOff x="508000" y="1397000"/>
            <a:chExt cx="1732859" cy="1309029"/>
          </a:xfrm>
        </p:grpSpPr>
        <p:sp>
          <p:nvSpPr>
            <p:cNvPr id="11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13" name="Placeholder Picture"/>
          <p:cNvGrpSpPr>
            <a:grpSpLocks noChangeAspect="1"/>
          </p:cNvGrpSpPr>
          <p:nvPr/>
        </p:nvGrpSpPr>
        <p:grpSpPr bwMode="auto">
          <a:xfrm>
            <a:off x="4067944" y="2980515"/>
            <a:ext cx="708349" cy="505929"/>
            <a:chOff x="508000" y="1397000"/>
            <a:chExt cx="1732859" cy="1309029"/>
          </a:xfrm>
        </p:grpSpPr>
        <p:sp>
          <p:nvSpPr>
            <p:cNvPr id="11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17" name="Placeholder Picture"/>
          <p:cNvGrpSpPr>
            <a:grpSpLocks noChangeAspect="1"/>
          </p:cNvGrpSpPr>
          <p:nvPr/>
        </p:nvGrpSpPr>
        <p:grpSpPr bwMode="auto">
          <a:xfrm>
            <a:off x="4067944" y="3499551"/>
            <a:ext cx="708349" cy="505929"/>
            <a:chOff x="508000" y="1397000"/>
            <a:chExt cx="1732859" cy="1309029"/>
          </a:xfrm>
        </p:grpSpPr>
        <p:sp>
          <p:nvSpPr>
            <p:cNvPr id="11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21" name="Placeholder Picture"/>
          <p:cNvGrpSpPr>
            <a:grpSpLocks noChangeAspect="1"/>
          </p:cNvGrpSpPr>
          <p:nvPr/>
        </p:nvGrpSpPr>
        <p:grpSpPr bwMode="auto">
          <a:xfrm>
            <a:off x="4067944" y="3986784"/>
            <a:ext cx="708349" cy="505929"/>
            <a:chOff x="508000" y="1397000"/>
            <a:chExt cx="1732859" cy="1309029"/>
          </a:xfrm>
        </p:grpSpPr>
        <p:sp>
          <p:nvSpPr>
            <p:cNvPr id="12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25" name="Placeholder Picture"/>
          <p:cNvGrpSpPr>
            <a:grpSpLocks noChangeAspect="1"/>
          </p:cNvGrpSpPr>
          <p:nvPr/>
        </p:nvGrpSpPr>
        <p:grpSpPr bwMode="auto">
          <a:xfrm>
            <a:off x="4788666" y="2005986"/>
            <a:ext cx="708349" cy="505929"/>
            <a:chOff x="508000" y="1397000"/>
            <a:chExt cx="1732859" cy="1309029"/>
          </a:xfrm>
        </p:grpSpPr>
        <p:sp>
          <p:nvSpPr>
            <p:cNvPr id="12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29" name="Placeholder Picture"/>
          <p:cNvGrpSpPr>
            <a:grpSpLocks noChangeAspect="1"/>
          </p:cNvGrpSpPr>
          <p:nvPr/>
        </p:nvGrpSpPr>
        <p:grpSpPr bwMode="auto">
          <a:xfrm>
            <a:off x="4788666" y="2498123"/>
            <a:ext cx="708349" cy="505929"/>
            <a:chOff x="508000" y="1397000"/>
            <a:chExt cx="1732859" cy="1309029"/>
          </a:xfrm>
        </p:grpSpPr>
        <p:sp>
          <p:nvSpPr>
            <p:cNvPr id="13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33" name="Placeholder Picture"/>
          <p:cNvGrpSpPr>
            <a:grpSpLocks noChangeAspect="1"/>
          </p:cNvGrpSpPr>
          <p:nvPr/>
        </p:nvGrpSpPr>
        <p:grpSpPr bwMode="auto">
          <a:xfrm>
            <a:off x="4788666" y="2980515"/>
            <a:ext cx="708349" cy="505929"/>
            <a:chOff x="508000" y="1397000"/>
            <a:chExt cx="1732859" cy="1309029"/>
          </a:xfrm>
        </p:grpSpPr>
        <p:sp>
          <p:nvSpPr>
            <p:cNvPr id="13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37" name="Placeholder Picture"/>
          <p:cNvGrpSpPr>
            <a:grpSpLocks noChangeAspect="1"/>
          </p:cNvGrpSpPr>
          <p:nvPr/>
        </p:nvGrpSpPr>
        <p:grpSpPr bwMode="auto">
          <a:xfrm>
            <a:off x="4788666" y="3499551"/>
            <a:ext cx="708349" cy="505929"/>
            <a:chOff x="508000" y="1397000"/>
            <a:chExt cx="1732859" cy="1309029"/>
          </a:xfrm>
        </p:grpSpPr>
        <p:sp>
          <p:nvSpPr>
            <p:cNvPr id="13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4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41" name="Placeholder Picture"/>
          <p:cNvGrpSpPr>
            <a:grpSpLocks noChangeAspect="1"/>
          </p:cNvGrpSpPr>
          <p:nvPr/>
        </p:nvGrpSpPr>
        <p:grpSpPr bwMode="auto">
          <a:xfrm>
            <a:off x="4788666" y="3986784"/>
            <a:ext cx="708349" cy="505929"/>
            <a:chOff x="508000" y="1397000"/>
            <a:chExt cx="1732859" cy="1309029"/>
          </a:xfrm>
        </p:grpSpPr>
        <p:sp>
          <p:nvSpPr>
            <p:cNvPr id="14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4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4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067944" y="3494998"/>
            <a:ext cx="708349" cy="486945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030947" y="35189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8008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1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6" name="TextBox 95"/>
          <p:cNvSpPr txBox="1"/>
          <p:nvPr/>
        </p:nvSpPr>
        <p:spPr>
          <a:xfrm>
            <a:off x="516517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image folder list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34389" y="672951"/>
            <a:ext cx="219818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image list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443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join_id_sns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694802" y="3247395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6172" y="167651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6172" y="166760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51" y="233795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40" y="277144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586666" y="31573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236855" y="22792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1390" y="4725144"/>
            <a:ext cx="1933912" cy="622675"/>
            <a:chOff x="697487" y="3690166"/>
            <a:chExt cx="1933912" cy="622675"/>
          </a:xfrm>
        </p:grpSpPr>
        <p:sp>
          <p:nvSpPr>
            <p:cNvPr id="43" name="TextBox 42"/>
            <p:cNvSpPr txBox="1"/>
            <p:nvPr/>
          </p:nvSpPr>
          <p:spPr>
            <a:xfrm>
              <a:off x="899592" y="3697287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서비스 이용약관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및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개인정보 취급방침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5" name="그림 44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56" y="3690166"/>
              <a:ext cx="214314" cy="24289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93495" y="4005064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위치정보 수집 및 이용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9" name="그림 48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487" y="4040295"/>
              <a:ext cx="214314" cy="242890"/>
            </a:xfrm>
            <a:prstGeom prst="rect">
              <a:avLst/>
            </a:prstGeom>
          </p:spPr>
        </p:pic>
      </p:grpSp>
      <p:sp>
        <p:nvSpPr>
          <p:cNvPr id="55" name="타원 54"/>
          <p:cNvSpPr/>
          <p:nvPr/>
        </p:nvSpPr>
        <p:spPr>
          <a:xfrm>
            <a:off x="558964" y="43193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177744" y="1736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dirty="0" smtClean="0"/>
              <a:t>Sign up with SNS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3131840" y="908720"/>
            <a:ext cx="2664296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94054"/>
              </p:ext>
            </p:extLst>
          </p:nvPr>
        </p:nvGraphicFramePr>
        <p:xfrm>
          <a:off x="3851920" y="758276"/>
          <a:ext cx="5228579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2285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 연동하여 표시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5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클릭 시 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[login]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등록된 프로필 이미지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img_edit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선택한 사진으로 이미지 변경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이름 정보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우편번호 입력란 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버튼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검색 창 팝업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1" lang="en-US" altLang="ko-KR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postcode_road</a:t>
                      </a:r>
                      <a:r>
                        <a:rPr kumimoji="1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우편번호 자동 기입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상세 주소 자동 기입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상세주소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터치 시 입력가능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한글 </a:t>
                      </a:r>
                      <a:r>
                        <a:rPr lang="ko-KR" altLang="en-US" sz="1050" b="0" kern="1200" baseline="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이용약관 동의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- 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이용약관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[agreement]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- 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개인정보 취급방침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[agreement]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- 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위치정보 수집 및 이용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[agreement]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가입완료 버튼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가입 후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준회원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으로 분류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(1)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이름이 입력되지 않았을 경우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이름을 입력해주세요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5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1050" baseline="0" dirty="0" smtClean="0">
                          <a:solidFill>
                            <a:srgbClr val="FF0000"/>
                          </a:solidFill>
                        </a:rPr>
                        <a:t>(2)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주소가 입력되지 않은 경우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주소를 입력해주세요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50" b="0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얼럿창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5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(3)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이용약관 동의가 되지 않았을 경우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이용약관에 동의 해주세요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5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(4)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성명 및 이용약관 동의 완료한 경우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: [main]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985941" y="203817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2274" y="3699116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85499" y="3699114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2274" y="4023612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418" y="36422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600418" y="39453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1314954" y="36091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5</a:t>
            </a:r>
            <a:endParaRPr lang="ko-KR" altLang="en-US" sz="700" dirty="0"/>
          </a:p>
        </p:txBody>
      </p:sp>
      <p:sp>
        <p:nvSpPr>
          <p:cNvPr id="35" name="직사각형 34"/>
          <p:cNvSpPr/>
          <p:nvPr/>
        </p:nvSpPr>
        <p:spPr>
          <a:xfrm>
            <a:off x="709767" y="4319388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1541" y="47565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4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68869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아이디 찾기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입력 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핸드폰 번호 </a:t>
                      </a: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찾기 버튼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했을 때 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없을 시 메시지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했을 때 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있을 경우에 노출</a:t>
                      </a:r>
                      <a:endParaRPr lang="en-US" altLang="ko-KR" sz="11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끝에 글자는 </a:t>
                      </a:r>
                      <a:r>
                        <a:rPr lang="en-US" altLang="ko-KR" sz="1100" dirty="0" smtClean="0"/>
                        <a:t>** </a:t>
                      </a:r>
                      <a:r>
                        <a:rPr lang="ko-KR" altLang="en-US" sz="1100" dirty="0" smtClean="0"/>
                        <a:t>표시</a:t>
                      </a:r>
                      <a:r>
                        <a:rPr lang="en-US" altLang="ko-KR" sz="1100" dirty="0" smtClean="0"/>
                        <a:t>, 4</a:t>
                      </a:r>
                      <a:r>
                        <a:rPr lang="ko-KR" altLang="en-US" sz="1100" dirty="0" smtClean="0"/>
                        <a:t>자 이하면 마지막 글자만 </a:t>
                      </a:r>
                      <a:r>
                        <a:rPr lang="en-US" altLang="ko-KR" sz="1100" dirty="0" smtClean="0"/>
                        <a:t>* </a:t>
                      </a:r>
                      <a:r>
                        <a:rPr lang="ko-KR" altLang="en-US" sz="1100" dirty="0" smtClean="0"/>
                        <a:t>표시</a:t>
                      </a:r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6228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아이디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576" y="1613985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7584" y="16701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Button"/>
          <p:cNvSpPr>
            <a:spLocks/>
          </p:cNvSpPr>
          <p:nvPr/>
        </p:nvSpPr>
        <p:spPr bwMode="auto">
          <a:xfrm>
            <a:off x="970459" y="3754226"/>
            <a:ext cx="1780251" cy="250838"/>
          </a:xfrm>
          <a:prstGeom prst="roundRect">
            <a:avLst>
              <a:gd name="adj" fmla="val 8230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나눔고딕" pitchFamily="50" charset="-127"/>
                <a:ea typeface="나눔고딕" pitchFamily="50" charset="-127"/>
              </a:rPr>
              <a:t>아이디 찾기</a:t>
            </a:r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8674" y="2636912"/>
            <a:ext cx="1995134" cy="158417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19088" y="36821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71600" y="3068960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1600" y="3501008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ail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43" y="2857344"/>
            <a:ext cx="151225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7624" y="2780928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7624" y="3198440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핸드폰 번호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74356" y="260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19198" y="3105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 descr="C:\Users\Administrator\Downloads\noun_14440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1511" r="27998" b="17736"/>
          <a:stretch/>
        </p:blipFill>
        <p:spPr bwMode="auto">
          <a:xfrm>
            <a:off x="1000542" y="3249000"/>
            <a:ext cx="101622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869508" y="4437112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입력하신 정보와 일치하는 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회원정보가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다시 확인해 주세요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6904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find_id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20112" y="2060848"/>
            <a:ext cx="1851688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아이디를 찾기 위해 가입하신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이메일과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핸드폰 번호를 입력해 주세요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45332" y="4409776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abcd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**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79508" y="434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35572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3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44281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비밀번호 찾기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입력 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핸드폰 번호 </a:t>
                      </a: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임시 비밀번호 발송 버튼 버튼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핸드폰 번호가 가입된 회원정보와 일치할 경우 해당 회원의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이메일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주소로 임시 비밀번호 발송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없을 시 메시지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있을 시 메시지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6228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비밀번호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576" y="1613985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8674" y="16754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112" y="2060848"/>
            <a:ext cx="1851688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임시비밀번호 발송을 위해 가입하신 아이디와 핸드폰 번호를 입력해 주세요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Button"/>
          <p:cNvSpPr>
            <a:spLocks/>
          </p:cNvSpPr>
          <p:nvPr/>
        </p:nvSpPr>
        <p:spPr bwMode="auto">
          <a:xfrm>
            <a:off x="970459" y="3754226"/>
            <a:ext cx="1780251" cy="250838"/>
          </a:xfrm>
          <a:prstGeom prst="roundRect">
            <a:avLst>
              <a:gd name="adj" fmla="val 8230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나눔고딕" pitchFamily="50" charset="-127"/>
                <a:ea typeface="나눔고딕" pitchFamily="50" charset="-127"/>
              </a:rPr>
              <a:t>임시 비밀번호 발송</a:t>
            </a:r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8674" y="2636912"/>
            <a:ext cx="1995134" cy="158417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19088" y="36821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71600" y="3068960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1600" y="3501008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87624" y="2780928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7624" y="3198440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핸드폰 번호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74356" y="260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19198" y="3105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 descr="C:\Users\Administrator\Downloads\noun_14440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1511" r="27998" b="17736"/>
          <a:stretch/>
        </p:blipFill>
        <p:spPr bwMode="auto">
          <a:xfrm>
            <a:off x="1000542" y="3249000"/>
            <a:ext cx="101622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5823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find_pw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429" r="100000">
                        <a14:foregroundMark x1="42857" y1="17143" x2="62857" y2="35714"/>
                        <a14:foregroundMark x1="31429" y1="70000" x2="77143" y2="70000"/>
                        <a14:backgroundMark x1="22857" y1="20000" x2="12857" y2="57143"/>
                        <a14:backgroundMark x1="94286" y1="32857" x2="92857" y2="4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0" y="2766581"/>
            <a:ext cx="233485" cy="23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869508" y="4437112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입력하신 정보와 일치하는 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회원정보가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다시 확인해 주세요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781698" y="434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99829" y="4437112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등록된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주소로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임시 비밀번호가 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발송되었습니다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235572" y="43509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3385964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90"/>
          <p:cNvSpPr>
            <a:spLocks noChangeArrowheads="1"/>
          </p:cNvSpPr>
          <p:nvPr/>
        </p:nvSpPr>
        <p:spPr bwMode="auto">
          <a:xfrm>
            <a:off x="3450965" y="2276872"/>
            <a:ext cx="2016224" cy="252028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0183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8024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guide_1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9256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가이드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튜토리얼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 후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최초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회에 한해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tutorial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생성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하여 페이지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주행방법 가이드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이미지에 대한 설명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시작하기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방법 가이드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90"/>
          <p:cNvSpPr>
            <a:spLocks noChangeArrowheads="1"/>
          </p:cNvSpPr>
          <p:nvPr/>
        </p:nvSpPr>
        <p:spPr bwMode="auto">
          <a:xfrm>
            <a:off x="624260" y="2276872"/>
            <a:ext cx="2016224" cy="2529012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45" name="Oval"/>
          <p:cNvSpPr/>
          <p:nvPr/>
        </p:nvSpPr>
        <p:spPr>
          <a:xfrm>
            <a:off x="1259632" y="2036230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"/>
          <p:cNvSpPr/>
          <p:nvPr/>
        </p:nvSpPr>
        <p:spPr>
          <a:xfrm>
            <a:off x="1481004" y="2036230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Oval"/>
          <p:cNvSpPr/>
          <p:nvPr/>
        </p:nvSpPr>
        <p:spPr>
          <a:xfrm>
            <a:off x="1688758" y="2036230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Oval"/>
          <p:cNvSpPr/>
          <p:nvPr/>
        </p:nvSpPr>
        <p:spPr>
          <a:xfrm>
            <a:off x="1912030" y="2036230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Delete"/>
          <p:cNvSpPr>
            <a:spLocks noChangeAspect="1"/>
          </p:cNvSpPr>
          <p:nvPr/>
        </p:nvSpPr>
        <p:spPr bwMode="auto">
          <a:xfrm>
            <a:off x="2518246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"/>
          <p:cNvSpPr/>
          <p:nvPr/>
        </p:nvSpPr>
        <p:spPr>
          <a:xfrm>
            <a:off x="4113735" y="203951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56322" y="2402418"/>
            <a:ext cx="1463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방법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Oval"/>
          <p:cNvSpPr/>
          <p:nvPr/>
        </p:nvSpPr>
        <p:spPr>
          <a:xfrm>
            <a:off x="4335107" y="2039512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Oval"/>
          <p:cNvSpPr/>
          <p:nvPr/>
        </p:nvSpPr>
        <p:spPr>
          <a:xfrm>
            <a:off x="4542861" y="203951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Oval"/>
          <p:cNvSpPr/>
          <p:nvPr/>
        </p:nvSpPr>
        <p:spPr>
          <a:xfrm>
            <a:off x="4766133" y="203951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Delete"/>
          <p:cNvSpPr>
            <a:spLocks noChangeAspect="1"/>
          </p:cNvSpPr>
          <p:nvPr/>
        </p:nvSpPr>
        <p:spPr bwMode="auto">
          <a:xfrm>
            <a:off x="5372349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직사각형 90"/>
          <p:cNvSpPr>
            <a:spLocks noChangeArrowheads="1"/>
          </p:cNvSpPr>
          <p:nvPr/>
        </p:nvSpPr>
        <p:spPr bwMode="auto">
          <a:xfrm>
            <a:off x="728018" y="2708920"/>
            <a:ext cx="865734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800" dirty="0" err="1" smtClean="0">
                <a:solidFill>
                  <a:sysClr val="windowText" lastClr="000000"/>
                </a:solidFill>
              </a:rPr>
              <a:t>bike_start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</a:p>
          <a:p>
            <a:pPr algn="ctr">
              <a:defRPr/>
            </a:pPr>
            <a:r>
              <a:rPr lang="en-US" altLang="ko-KR" sz="700" kern="0" dirty="0" err="1" smtClean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  <a:sym typeface="Gill Sans"/>
              </a:rPr>
              <a:t>imag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4228" y="4390357"/>
            <a:ext cx="193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자전거 버튼을 누르면 주행이 시작됩니다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주행 종료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후 나의 기록을 확인할 수 있으며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환승이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필요한 경우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대중교통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버튼을 눌러주세요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498395" y="4384154"/>
            <a:ext cx="193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주행 후 지하철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코드로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환승을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인증하면 주행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마일리지가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부여됩니다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받기와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히스토리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확인은 기록 페이지에서 진행할 수 있습니다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90"/>
          <p:cNvSpPr>
            <a:spLocks noChangeArrowheads="1"/>
          </p:cNvSpPr>
          <p:nvPr/>
        </p:nvSpPr>
        <p:spPr bwMode="auto">
          <a:xfrm>
            <a:off x="3563888" y="271794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transfer_bus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989612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07" name="타원 106"/>
          <p:cNvSpPr/>
          <p:nvPr/>
        </p:nvSpPr>
        <p:spPr>
          <a:xfrm>
            <a:off x="1025616" y="24201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08" name="타원 107"/>
          <p:cNvSpPr/>
          <p:nvPr/>
        </p:nvSpPr>
        <p:spPr>
          <a:xfrm>
            <a:off x="670868" y="26279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09" name="타원 108"/>
          <p:cNvSpPr/>
          <p:nvPr/>
        </p:nvSpPr>
        <p:spPr>
          <a:xfrm>
            <a:off x="503568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12" name="타원 111"/>
          <p:cNvSpPr/>
          <p:nvPr/>
        </p:nvSpPr>
        <p:spPr>
          <a:xfrm>
            <a:off x="3756322" y="2402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114" name="타원 113"/>
          <p:cNvSpPr/>
          <p:nvPr/>
        </p:nvSpPr>
        <p:spPr>
          <a:xfrm>
            <a:off x="5141215" y="17201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1115616" y="2402418"/>
            <a:ext cx="992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 주행 방법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직사각형 90"/>
          <p:cNvSpPr>
            <a:spLocks noChangeArrowheads="1"/>
          </p:cNvSpPr>
          <p:nvPr/>
        </p:nvSpPr>
        <p:spPr bwMode="auto">
          <a:xfrm>
            <a:off x="1633832" y="2708920"/>
            <a:ext cx="914309" cy="166253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latin typeface="나눔고딕" pitchFamily="50" charset="-127"/>
                <a:ea typeface="나눔고딕" pitchFamily="50" charset="-127"/>
              </a:rPr>
              <a:t>bike_end_history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700" kern="0" dirty="0" smtClean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117" name="직사각형 90"/>
          <p:cNvSpPr>
            <a:spLocks noChangeArrowheads="1"/>
          </p:cNvSpPr>
          <p:nvPr/>
        </p:nvSpPr>
        <p:spPr bwMode="auto">
          <a:xfrm>
            <a:off x="4479103" y="271794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transfer_subway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82566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3832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70885" y="52217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268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8924"/>
              </p:ext>
            </p:extLst>
          </p:nvPr>
        </p:nvGraphicFramePr>
        <p:xfrm>
          <a:off x="395536" y="44624"/>
          <a:ext cx="8229600" cy="6697472"/>
        </p:xfrm>
        <a:graphic>
          <a:graphicData uri="http://schemas.openxmlformats.org/drawingml/2006/table">
            <a:tbl>
              <a:tblPr/>
              <a:tblGrid>
                <a:gridCol w="1002323"/>
                <a:gridCol w="1024304"/>
                <a:gridCol w="1024304"/>
                <a:gridCol w="3771501"/>
                <a:gridCol w="1407168"/>
              </a:tblGrid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문서버전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V.1.0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V.1.1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6/13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내용 반영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튜토리얼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(p.16-17)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비정상종료 관련 내용 추가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(p.56-58)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일시정지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재시작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 트랙표시 내용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(p.34)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 시야에 맞춰서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맵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회전 적용 내용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(p.34)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신고하기 페이지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(p.95)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신청 페이지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주행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분리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)(p.92-93)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V.1.2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6/19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맵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회전 적용 페이지 추가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(p.35)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일시정지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재시작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시점 일직선 표기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(p.34)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뒤로가기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버튼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닫기 버튼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(p.42,46,49,51)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4,23,27,28,29,34,36,42,46,52,60,63,66,68,69,75,76,83,86,89,91,92,93,94 92   (0170622)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요청사항반영페이지 참조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그외누락여부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체크요청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V.1.3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6/28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반영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슬라이드 번호는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6/30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- 5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로딩 이미지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마켓 이동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 추가 및 롤링 정책 관련 문의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- 23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 소나무 애니메이션 기준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추후반영예정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- 27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그룹명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중복 체크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 삭제 문구 변경 및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디스크립션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- 39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그룹장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이전하기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명에게 권한 위임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- 30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그룹장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이전 관련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- 35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방향성 고려 관련 피드백 안내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시설 버튼에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디스크립션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번호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- 43,47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복합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삭제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- 53 : Wi-Fi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관련 문의 답변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추후 전달 예정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참고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출발지역 표기 문의 답변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시작점을 의미함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기록에 대한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아이콘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내용은 추후 수정 예정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참고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- 67,68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차트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- 69,70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탭 위치 하단으로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- 76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녹색교통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사이트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URL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연결 및 후원 현황 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포인트 후원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후원현황 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- 85-86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포인트로 후원하기 페이지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- 87~101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0418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내용 반영하여 설정 재구성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내용은 해당 페이지 참고 요청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V.1.31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6/29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 롤링 정책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버스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지하철 기록 표시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기부회원 아이디 노출 방식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- 91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물품 신청 시 현재 적립된 주행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마일리지만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사용하게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- 93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관리자가 등록한 기부회원에 대한 표시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V.1.32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업데이트 나중에 하기 버튼 추가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97 : NFC/QR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사용법 안내 문구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디스크립션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43,47,50,52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버스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지하철 열차 정보 삭제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 :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이전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총 주행거리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기록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에코마일리지에서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가져올 데이터 중 총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60183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538383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guide_2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512651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가이드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튜토리얼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하여 페이지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방법 가이드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이미지에 대한 설명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시작하기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페이지 안내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Oval"/>
          <p:cNvSpPr/>
          <p:nvPr/>
        </p:nvSpPr>
        <p:spPr>
          <a:xfrm>
            <a:off x="1259632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"/>
          <p:cNvSpPr/>
          <p:nvPr/>
        </p:nvSpPr>
        <p:spPr>
          <a:xfrm>
            <a:off x="1481004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Oval"/>
          <p:cNvSpPr/>
          <p:nvPr/>
        </p:nvSpPr>
        <p:spPr>
          <a:xfrm>
            <a:off x="1688758" y="2102788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Oval"/>
          <p:cNvSpPr/>
          <p:nvPr/>
        </p:nvSpPr>
        <p:spPr>
          <a:xfrm>
            <a:off x="1912030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Delete"/>
          <p:cNvSpPr>
            <a:spLocks noChangeAspect="1"/>
          </p:cNvSpPr>
          <p:nvPr/>
        </p:nvSpPr>
        <p:spPr bwMode="auto">
          <a:xfrm>
            <a:off x="2518246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85964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Oval"/>
          <p:cNvSpPr/>
          <p:nvPr/>
        </p:nvSpPr>
        <p:spPr>
          <a:xfrm>
            <a:off x="4113735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Oval"/>
          <p:cNvSpPr/>
          <p:nvPr/>
        </p:nvSpPr>
        <p:spPr>
          <a:xfrm>
            <a:off x="4335107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Oval"/>
          <p:cNvSpPr/>
          <p:nvPr/>
        </p:nvSpPr>
        <p:spPr>
          <a:xfrm>
            <a:off x="4542861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Oval"/>
          <p:cNvSpPr/>
          <p:nvPr/>
        </p:nvSpPr>
        <p:spPr>
          <a:xfrm>
            <a:off x="4766133" y="2102788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Delete"/>
          <p:cNvSpPr>
            <a:spLocks noChangeAspect="1"/>
          </p:cNvSpPr>
          <p:nvPr/>
        </p:nvSpPr>
        <p:spPr bwMode="auto">
          <a:xfrm>
            <a:off x="5372349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직사각형 90"/>
          <p:cNvSpPr>
            <a:spLocks noChangeArrowheads="1"/>
          </p:cNvSpPr>
          <p:nvPr/>
        </p:nvSpPr>
        <p:spPr bwMode="auto">
          <a:xfrm>
            <a:off x="616467" y="2341682"/>
            <a:ext cx="2016224" cy="245547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897" y="4405819"/>
            <a:ext cx="1935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지하철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버스 하차 후 자전거로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환승할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시에는 자전거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코드를 인증하여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환승을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인증합니다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2" name="직사각형 90"/>
          <p:cNvSpPr>
            <a:spLocks noChangeArrowheads="1"/>
          </p:cNvSpPr>
          <p:nvPr/>
        </p:nvSpPr>
        <p:spPr bwMode="auto">
          <a:xfrm>
            <a:off x="3450965" y="2341682"/>
            <a:ext cx="2016224" cy="245547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07570" y="4405818"/>
            <a:ext cx="193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기록 페이지에서는 자전거 주행 기록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대중교통 이용 기록을 확인할 수 있으며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마일리지를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받기를 클릭하여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마일리지를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받습니다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2704" y="2438880"/>
            <a:ext cx="1463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 방법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49434" y="2438880"/>
            <a:ext cx="1463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기록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받기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90"/>
          <p:cNvSpPr>
            <a:spLocks noChangeArrowheads="1"/>
          </p:cNvSpPr>
          <p:nvPr/>
        </p:nvSpPr>
        <p:spPr bwMode="auto">
          <a:xfrm>
            <a:off x="683568" y="2741325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6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pub_sub_end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600" kern="0" dirty="0" smtClean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0" name="직사각형 90"/>
          <p:cNvSpPr>
            <a:spLocks noChangeArrowheads="1"/>
          </p:cNvSpPr>
          <p:nvPr/>
        </p:nvSpPr>
        <p:spPr bwMode="auto">
          <a:xfrm>
            <a:off x="1614066" y="2737009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bike_start_nfc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bike_start_qr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</a:p>
          <a:p>
            <a:pPr algn="ctr"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1" name="직사각형 90"/>
          <p:cNvSpPr>
            <a:spLocks noChangeArrowheads="1"/>
          </p:cNvSpPr>
          <p:nvPr/>
        </p:nvSpPr>
        <p:spPr bwMode="auto">
          <a:xfrm>
            <a:off x="3561177" y="268366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6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history_bike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  <a:endParaRPr lang="en-US" altLang="ko-KR" sz="6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2" name="직사각형 90"/>
          <p:cNvSpPr>
            <a:spLocks noChangeArrowheads="1"/>
          </p:cNvSpPr>
          <p:nvPr/>
        </p:nvSpPr>
        <p:spPr bwMode="auto">
          <a:xfrm>
            <a:off x="4493599" y="268366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6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history_transfer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  <a:endParaRPr lang="en-US" altLang="ko-KR" sz="600" kern="0" dirty="0" smtClean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3832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82566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989612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6" name="타원 75"/>
          <p:cNvSpPr/>
          <p:nvPr/>
        </p:nvSpPr>
        <p:spPr>
          <a:xfrm>
            <a:off x="917497" y="2402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77" name="타원 76"/>
          <p:cNvSpPr/>
          <p:nvPr/>
        </p:nvSpPr>
        <p:spPr>
          <a:xfrm>
            <a:off x="670868" y="26279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8" name="타원 77"/>
          <p:cNvSpPr/>
          <p:nvPr/>
        </p:nvSpPr>
        <p:spPr>
          <a:xfrm>
            <a:off x="503568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79" name="타원 78"/>
          <p:cNvSpPr/>
          <p:nvPr/>
        </p:nvSpPr>
        <p:spPr>
          <a:xfrm>
            <a:off x="3756322" y="2402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0" name="타원 79"/>
          <p:cNvSpPr/>
          <p:nvPr/>
        </p:nvSpPr>
        <p:spPr>
          <a:xfrm>
            <a:off x="5141215" y="17201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81" name="타원 80"/>
          <p:cNvSpPr/>
          <p:nvPr/>
        </p:nvSpPr>
        <p:spPr>
          <a:xfrm>
            <a:off x="1070885" y="52217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47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445434"/>
            <a:ext cx="3096344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메인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9278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23160"/>
              </p:ext>
            </p:extLst>
          </p:nvPr>
        </p:nvGraphicFramePr>
        <p:xfrm>
          <a:off x="775823" y="5028416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8893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035702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메인 화면</a:t>
                      </a:r>
                      <a:endParaRPr lang="en-US" altLang="ko-KR" sz="11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900" b="1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의 아래 첨자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b="1" u="none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주의하여 디자인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 </a:t>
                      </a:r>
                      <a:r>
                        <a:rPr lang="ko-KR" altLang="en-US" sz="900" b="1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요청드립니다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lang="en-US" altLang="ko-KR" sz="9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 영역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설정한 주요 공지가 롤링되어 노출됨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notice_detail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관리자웹에서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노출하기로 선택한 공지사항 최대 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3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개까지 롤링되어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- 3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중 가장 최근 글은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아이콘을 붙임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  Member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지금까지의 누적 참여자 수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100" b="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지금까지의 누적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100" b="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co2]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심은 소나무 노출</a:t>
                      </a:r>
                      <a:endParaRPr lang="en-US" altLang="ko-KR" sz="11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my-tree]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버튼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버튼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pub_start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홈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후원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[eco-info]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설정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[option]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904868" y="1614658"/>
            <a:ext cx="2412515" cy="3197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스마트 교통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앱이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업데이트 되었습니다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7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NEW</a:t>
            </a:r>
          </a:p>
          <a:p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2017-06-30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9976" y="1949654"/>
            <a:ext cx="2160240" cy="68725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Member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9976" y="2636912"/>
            <a:ext cx="2160240" cy="7920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CO</a:t>
            </a:r>
            <a:r>
              <a:rPr lang="en-US" altLang="ko-KR" sz="1100" b="1" baseline="-25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100" b="1" baseline="-25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9976" y="3429000"/>
            <a:ext cx="2160240" cy="6480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  홍길동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님의</a:t>
            </a:r>
            <a:r>
              <a:rPr lang="ko-KR" altLang="en-US" sz="1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소나무는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몇 그루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   </a:t>
            </a:r>
            <a:endParaRPr lang="en-US" altLang="ko-KR" sz="1000" b="1" dirty="0" smtClean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9976" y="4078704"/>
            <a:ext cx="1080120" cy="9344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0096" y="4078704"/>
            <a:ext cx="1080120" cy="9344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대중교통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79976" y="21432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679976" y="28307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679976" y="35484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1" name="타원 20"/>
          <p:cNvSpPr/>
          <p:nvPr/>
        </p:nvSpPr>
        <p:spPr>
          <a:xfrm>
            <a:off x="899592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2" name="타원 21"/>
          <p:cNvSpPr/>
          <p:nvPr/>
        </p:nvSpPr>
        <p:spPr>
          <a:xfrm>
            <a:off x="1907704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3" name="타원 22"/>
          <p:cNvSpPr/>
          <p:nvPr/>
        </p:nvSpPr>
        <p:spPr>
          <a:xfrm>
            <a:off x="73340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25" name="타원 24"/>
          <p:cNvSpPr/>
          <p:nvPr/>
        </p:nvSpPr>
        <p:spPr>
          <a:xfrm>
            <a:off x="160858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117099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204617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2483768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24" name="타원 23"/>
          <p:cNvSpPr/>
          <p:nvPr/>
        </p:nvSpPr>
        <p:spPr>
          <a:xfrm>
            <a:off x="679976" y="15224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6" name="Bell"/>
          <p:cNvSpPr>
            <a:spLocks noChangeAspect="1" noEditPoints="1"/>
          </p:cNvSpPr>
          <p:nvPr/>
        </p:nvSpPr>
        <p:spPr bwMode="auto">
          <a:xfrm>
            <a:off x="843082" y="1693315"/>
            <a:ext cx="136525" cy="161925"/>
          </a:xfrm>
          <a:custGeom>
            <a:avLst/>
            <a:gdLst>
              <a:gd name="T0" fmla="*/ 597 w 1194"/>
              <a:gd name="T1" fmla="*/ 0 h 1411"/>
              <a:gd name="T2" fmla="*/ 543 w 1194"/>
              <a:gd name="T3" fmla="*/ 55 h 1411"/>
              <a:gd name="T4" fmla="*/ 543 w 1194"/>
              <a:gd name="T5" fmla="*/ 109 h 1411"/>
              <a:gd name="T6" fmla="*/ 543 w 1194"/>
              <a:gd name="T7" fmla="*/ 114 h 1411"/>
              <a:gd name="T8" fmla="*/ 272 w 1194"/>
              <a:gd name="T9" fmla="*/ 435 h 1411"/>
              <a:gd name="T10" fmla="*/ 272 w 1194"/>
              <a:gd name="T11" fmla="*/ 706 h 1411"/>
              <a:gd name="T12" fmla="*/ 0 w 1194"/>
              <a:gd name="T13" fmla="*/ 1032 h 1411"/>
              <a:gd name="T14" fmla="*/ 597 w 1194"/>
              <a:gd name="T15" fmla="*/ 1194 h 1411"/>
              <a:gd name="T16" fmla="*/ 1194 w 1194"/>
              <a:gd name="T17" fmla="*/ 1032 h 1411"/>
              <a:gd name="T18" fmla="*/ 923 w 1194"/>
              <a:gd name="T19" fmla="*/ 706 h 1411"/>
              <a:gd name="T20" fmla="*/ 923 w 1194"/>
              <a:gd name="T21" fmla="*/ 435 h 1411"/>
              <a:gd name="T22" fmla="*/ 652 w 1194"/>
              <a:gd name="T23" fmla="*/ 114 h 1411"/>
              <a:gd name="T24" fmla="*/ 652 w 1194"/>
              <a:gd name="T25" fmla="*/ 109 h 1411"/>
              <a:gd name="T26" fmla="*/ 652 w 1194"/>
              <a:gd name="T27" fmla="*/ 55 h 1411"/>
              <a:gd name="T28" fmla="*/ 597 w 1194"/>
              <a:gd name="T29" fmla="*/ 0 h 1411"/>
              <a:gd name="T30" fmla="*/ 506 w 1194"/>
              <a:gd name="T31" fmla="*/ 1254 h 1411"/>
              <a:gd name="T32" fmla="*/ 489 w 1194"/>
              <a:gd name="T33" fmla="*/ 1303 h 1411"/>
              <a:gd name="T34" fmla="*/ 597 w 1194"/>
              <a:gd name="T35" fmla="*/ 1411 h 1411"/>
              <a:gd name="T36" fmla="*/ 706 w 1194"/>
              <a:gd name="T37" fmla="*/ 1303 h 1411"/>
              <a:gd name="T38" fmla="*/ 689 w 1194"/>
              <a:gd name="T39" fmla="*/ 1254 h 1411"/>
              <a:gd name="T40" fmla="*/ 597 w 1194"/>
              <a:gd name="T41" fmla="*/ 1254 h 1411"/>
              <a:gd name="T42" fmla="*/ 506 w 1194"/>
              <a:gd name="T43" fmla="*/ 1254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565" y="0"/>
                  <a:pt x="543" y="22"/>
                  <a:pt x="543" y="55"/>
                </a:cubicBezTo>
                <a:lnTo>
                  <a:pt x="543" y="109"/>
                </a:lnTo>
                <a:lnTo>
                  <a:pt x="543" y="114"/>
                </a:lnTo>
                <a:cubicBezTo>
                  <a:pt x="389" y="140"/>
                  <a:pt x="272" y="274"/>
                  <a:pt x="272" y="435"/>
                </a:cubicBezTo>
                <a:lnTo>
                  <a:pt x="272" y="706"/>
                </a:lnTo>
                <a:cubicBezTo>
                  <a:pt x="272" y="749"/>
                  <a:pt x="0" y="966"/>
                  <a:pt x="0" y="1032"/>
                </a:cubicBezTo>
                <a:cubicBezTo>
                  <a:pt x="0" y="1124"/>
                  <a:pt x="239" y="1194"/>
                  <a:pt x="597" y="1194"/>
                </a:cubicBezTo>
                <a:cubicBezTo>
                  <a:pt x="956" y="1194"/>
                  <a:pt x="1194" y="1124"/>
                  <a:pt x="1194" y="1032"/>
                </a:cubicBezTo>
                <a:cubicBezTo>
                  <a:pt x="1194" y="966"/>
                  <a:pt x="923" y="749"/>
                  <a:pt x="923" y="706"/>
                </a:cubicBezTo>
                <a:lnTo>
                  <a:pt x="923" y="435"/>
                </a:lnTo>
                <a:cubicBezTo>
                  <a:pt x="923" y="274"/>
                  <a:pt x="805" y="140"/>
                  <a:pt x="652" y="114"/>
                </a:cubicBezTo>
                <a:lnTo>
                  <a:pt x="652" y="109"/>
                </a:lnTo>
                <a:lnTo>
                  <a:pt x="652" y="55"/>
                </a:lnTo>
                <a:cubicBezTo>
                  <a:pt x="652" y="22"/>
                  <a:pt x="630" y="0"/>
                  <a:pt x="597" y="0"/>
                </a:cubicBezTo>
                <a:close/>
                <a:moveTo>
                  <a:pt x="506" y="1254"/>
                </a:moveTo>
                <a:cubicBezTo>
                  <a:pt x="495" y="1270"/>
                  <a:pt x="489" y="1281"/>
                  <a:pt x="489" y="1303"/>
                </a:cubicBezTo>
                <a:cubicBezTo>
                  <a:pt x="489" y="1363"/>
                  <a:pt x="538" y="1411"/>
                  <a:pt x="597" y="1411"/>
                </a:cubicBezTo>
                <a:cubicBezTo>
                  <a:pt x="657" y="1411"/>
                  <a:pt x="706" y="1363"/>
                  <a:pt x="706" y="1303"/>
                </a:cubicBezTo>
                <a:cubicBezTo>
                  <a:pt x="706" y="1281"/>
                  <a:pt x="700" y="1270"/>
                  <a:pt x="689" y="1254"/>
                </a:cubicBezTo>
                <a:lnTo>
                  <a:pt x="597" y="1254"/>
                </a:lnTo>
                <a:lnTo>
                  <a:pt x="506" y="125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99078" y="3584049"/>
            <a:ext cx="729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en-US" altLang="ko-KR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r>
              <a:rPr lang="en-US" altLang="ko-KR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2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35199" y="294643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1,200</a:t>
            </a:r>
            <a:r>
              <a:rPr lang="en-US" altLang="ko-KR" sz="105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1050" baseline="300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55799" y="2143889"/>
            <a:ext cx="772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5,123</a:t>
            </a:r>
            <a:r>
              <a:rPr lang="en-US" altLang="ko-KR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r>
              <a:rPr lang="en-US" altLang="ko-KR" sz="1200" baseline="300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8719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1078"/>
              </p:ext>
            </p:extLst>
          </p:nvPr>
        </p:nvGraphicFramePr>
        <p:xfrm>
          <a:off x="5868144" y="764704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2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멤버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(member)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2),3),4)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숫자 데이터 변경 시 카운트가 올라가는 애니메이션 적용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 가기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화면으로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참여자 수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 가입한 회원 수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지금까지의 참여자 수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누적 회원 수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참여자 수 비중 표시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가입된 그룹이 없는 경우 메시지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그룹설정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캠페인 참여자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목표수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표시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관리자 웹에서 설정한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목표수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친구 초대하기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다운로드 링크복사 및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연동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공유하기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스크린샷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이미지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하단에 노출됨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내 그룹의 참여자 수 노출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: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그룹이 여러 개라면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초에 한번씩 데이터가 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변경되어 노출됨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362264" y="167460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MEMBER</a:t>
            </a:r>
            <a:endParaRPr lang="ko-KR" altLang="en-US" sz="105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80262" y="37947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22" name="타원 21"/>
          <p:cNvSpPr/>
          <p:nvPr/>
        </p:nvSpPr>
        <p:spPr>
          <a:xfrm>
            <a:off x="3779605" y="2475295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2" idx="2"/>
          </p:cNvCxnSpPr>
          <p:nvPr/>
        </p:nvCxnSpPr>
        <p:spPr>
          <a:xfrm>
            <a:off x="3779605" y="3123367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막힌 원호 23"/>
          <p:cNvSpPr/>
          <p:nvPr/>
        </p:nvSpPr>
        <p:spPr>
          <a:xfrm rot="4012600">
            <a:off x="3691682" y="2387374"/>
            <a:ext cx="1446217" cy="1446217"/>
          </a:xfrm>
          <a:prstGeom prst="blockArc">
            <a:avLst>
              <a:gd name="adj1" fmla="val 12085606"/>
              <a:gd name="adj2" fmla="val 17753754"/>
              <a:gd name="adj3" fmla="val 942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3522" y="2907923"/>
            <a:ext cx="906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참여자수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62659" y="3123367"/>
            <a:ext cx="1130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지금까지의 참여자수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3522" y="2717741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5,123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3522" y="3331758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96,624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22797" y="2486098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25%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58" y="1729007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3362264" y="4080706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62264" y="3843447"/>
            <a:ext cx="2188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[green]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그룹의 참여자 수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명 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665" y="4104068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캠페인 참여자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명입니다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30692" y="4708123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0652" y="4461902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2351" y="167460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MEMBER</a:t>
            </a:r>
            <a:endParaRPr lang="ko-KR" altLang="en-US" sz="105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0529" y="17541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2" name="타원 71"/>
          <p:cNvSpPr/>
          <p:nvPr/>
        </p:nvSpPr>
        <p:spPr>
          <a:xfrm>
            <a:off x="949692" y="2475295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72" idx="2"/>
          </p:cNvCxnSpPr>
          <p:nvPr/>
        </p:nvCxnSpPr>
        <p:spPr>
          <a:xfrm>
            <a:off x="949692" y="3123367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막힌 원호 73"/>
          <p:cNvSpPr/>
          <p:nvPr/>
        </p:nvSpPr>
        <p:spPr>
          <a:xfrm rot="4012600">
            <a:off x="861769" y="2387374"/>
            <a:ext cx="1446217" cy="1446217"/>
          </a:xfrm>
          <a:prstGeom prst="blockArc">
            <a:avLst>
              <a:gd name="adj1" fmla="val 12085606"/>
              <a:gd name="adj2" fmla="val 17753754"/>
              <a:gd name="adj3" fmla="val 942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73609" y="2907923"/>
            <a:ext cx="906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참여자수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32746" y="3123367"/>
            <a:ext cx="1130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지금까지의 참여자수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73609" y="2717741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5,123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73609" y="3331758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496,627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92884" y="2486098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25%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45" y="1729007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" name="직선 연결선 80"/>
          <p:cNvCxnSpPr/>
          <p:nvPr/>
        </p:nvCxnSpPr>
        <p:spPr>
          <a:xfrm>
            <a:off x="532351" y="4080706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34213" y="3836247"/>
            <a:ext cx="1641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아직 그룹이 없습니다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6752" y="4104068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캠페인 참여자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명입니다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00779" y="4708123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40739" y="4461902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92884" y="3843941"/>
            <a:ext cx="582868" cy="2000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그룹 설정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189125" y="27294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40" name="타원 39"/>
          <p:cNvSpPr/>
          <p:nvPr/>
        </p:nvSpPr>
        <p:spPr>
          <a:xfrm>
            <a:off x="1208051" y="33725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1" name="타원 40"/>
          <p:cNvSpPr/>
          <p:nvPr/>
        </p:nvSpPr>
        <p:spPr>
          <a:xfrm>
            <a:off x="2033868" y="2385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2" name="타원 41"/>
          <p:cNvSpPr/>
          <p:nvPr/>
        </p:nvSpPr>
        <p:spPr>
          <a:xfrm>
            <a:off x="644213" y="37539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45" name="타원 44"/>
          <p:cNvSpPr/>
          <p:nvPr/>
        </p:nvSpPr>
        <p:spPr>
          <a:xfrm>
            <a:off x="1702884" y="37419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46" name="타원 45"/>
          <p:cNvSpPr/>
          <p:nvPr/>
        </p:nvSpPr>
        <p:spPr>
          <a:xfrm>
            <a:off x="532351" y="41040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47" name="타원 46"/>
          <p:cNvSpPr/>
          <p:nvPr/>
        </p:nvSpPr>
        <p:spPr>
          <a:xfrm>
            <a:off x="918044" y="46558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48" name="타원 47"/>
          <p:cNvSpPr/>
          <p:nvPr/>
        </p:nvSpPr>
        <p:spPr>
          <a:xfrm>
            <a:off x="5118896" y="37789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2470245" y="16390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516517" y="6748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19364" y="674804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9597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3355064" y="167594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  CO</a:t>
            </a:r>
            <a:r>
              <a:rPr lang="en-US" altLang="ko-KR" sz="105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481645" y="37940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41" name="타원 40"/>
          <p:cNvSpPr/>
          <p:nvPr/>
        </p:nvSpPr>
        <p:spPr>
          <a:xfrm>
            <a:off x="3772405" y="2476642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막힌 원호 42"/>
          <p:cNvSpPr/>
          <p:nvPr/>
        </p:nvSpPr>
        <p:spPr>
          <a:xfrm rot="4012600">
            <a:off x="3684482" y="2397709"/>
            <a:ext cx="1446217" cy="1446217"/>
          </a:xfrm>
          <a:prstGeom prst="blockArc">
            <a:avLst>
              <a:gd name="adj1" fmla="val 12085606"/>
              <a:gd name="adj2" fmla="val 15375037"/>
              <a:gd name="adj3" fmla="val 9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96322" y="2695907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96322" y="3295152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46,624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5597" y="2464264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11%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958" y="1730354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3355064" y="4082053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261189" y="3844794"/>
            <a:ext cx="246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[green]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그룹의 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800" baseline="-25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1,102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kg    &gt;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69465" y="4105415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="1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20,000kg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23492" y="4709470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63452" y="4463249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6380" y="167594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 CO</a:t>
            </a:r>
            <a:r>
              <a:rPr lang="en-US" altLang="ko-KR" sz="105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63721" y="2476642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stCxn id="59" idx="2"/>
          </p:cNvCxnSpPr>
          <p:nvPr/>
        </p:nvCxnSpPr>
        <p:spPr>
          <a:xfrm>
            <a:off x="963721" y="3124714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막힌 원호 60"/>
          <p:cNvSpPr/>
          <p:nvPr/>
        </p:nvSpPr>
        <p:spPr>
          <a:xfrm rot="4012600">
            <a:off x="875798" y="2397709"/>
            <a:ext cx="1446217" cy="1446217"/>
          </a:xfrm>
          <a:prstGeom prst="blockArc">
            <a:avLst>
              <a:gd name="adj1" fmla="val 12085606"/>
              <a:gd name="adj2" fmla="val 15375037"/>
              <a:gd name="adj3" fmla="val 9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9787" y="2909270"/>
            <a:ext cx="1336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99592" y="3124714"/>
            <a:ext cx="145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="1" baseline="-250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87638" y="2695907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87638" y="3295152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46,624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06913" y="2464264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11%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74" y="1730354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직선 연결선 67"/>
          <p:cNvCxnSpPr/>
          <p:nvPr/>
        </p:nvCxnSpPr>
        <p:spPr>
          <a:xfrm>
            <a:off x="546380" y="4082053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0781" y="4105415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="1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20,000kg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14808" y="4709470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4768" y="4463249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4213" y="3836247"/>
            <a:ext cx="1641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아직 그룹이 없습니다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792884" y="3843941"/>
            <a:ext cx="582868" cy="2000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그룹 설정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31560" y="16648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1" name="타원 70"/>
          <p:cNvSpPr/>
          <p:nvPr/>
        </p:nvSpPr>
        <p:spPr>
          <a:xfrm>
            <a:off x="1189125" y="27294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72" name="타원 71"/>
          <p:cNvSpPr/>
          <p:nvPr/>
        </p:nvSpPr>
        <p:spPr>
          <a:xfrm>
            <a:off x="1208051" y="33725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3" name="타원 72"/>
          <p:cNvSpPr/>
          <p:nvPr/>
        </p:nvSpPr>
        <p:spPr>
          <a:xfrm>
            <a:off x="2033868" y="2385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74" name="타원 73"/>
          <p:cNvSpPr/>
          <p:nvPr/>
        </p:nvSpPr>
        <p:spPr>
          <a:xfrm>
            <a:off x="644213" y="37539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75" name="타원 74"/>
          <p:cNvSpPr/>
          <p:nvPr/>
        </p:nvSpPr>
        <p:spPr>
          <a:xfrm>
            <a:off x="1702884" y="37419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76" name="타원 75"/>
          <p:cNvSpPr/>
          <p:nvPr/>
        </p:nvSpPr>
        <p:spPr>
          <a:xfrm>
            <a:off x="532351" y="41040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77" name="타원 76"/>
          <p:cNvSpPr/>
          <p:nvPr/>
        </p:nvSpPr>
        <p:spPr>
          <a:xfrm>
            <a:off x="918044" y="46558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78" name="타원 77"/>
          <p:cNvSpPr/>
          <p:nvPr/>
        </p:nvSpPr>
        <p:spPr>
          <a:xfrm>
            <a:off x="5259861" y="37547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79" name="타원 78"/>
          <p:cNvSpPr/>
          <p:nvPr/>
        </p:nvSpPr>
        <p:spPr>
          <a:xfrm>
            <a:off x="2470245" y="16390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303953"/>
              </p:ext>
            </p:extLst>
          </p:nvPr>
        </p:nvGraphicFramePr>
        <p:xfrm>
          <a:off x="5868144" y="876417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CO</a:t>
                      </a:r>
                      <a:r>
                        <a:rPr lang="en-US" altLang="ko-KR" sz="1000" b="1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- 2),3),4)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의 숫자 데이터 변경 시 카운트가 올라가는 애니메이션 적용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관리자 웹이랑 연동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지금까지의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관리자 웹이랑 연동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1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비중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가입된 그룹이 없는 경우 메시지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그룹설정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캠페인 참여자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목표수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친구 초대하기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다운로드 링크복사 및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연동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공유하기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스크린샷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이미지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하단에 노출됨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11)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내 그룹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1" u="none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노출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그룹이 여러 개라면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초에 한번씩 데이터가 변경되어 노출됨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67544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75856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3726252" y="3124714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752318" y="2909270"/>
            <a:ext cx="1336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62123" y="3124714"/>
            <a:ext cx="145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="1" baseline="-250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6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0211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my-tree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80232" y="4777407"/>
            <a:ext cx="215181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승용차 대신 자전거를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250km </a:t>
            </a:r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타는 것은</a:t>
            </a:r>
          </a:p>
          <a:p>
            <a:pPr algn="ctr"/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소나무 </a:t>
            </a:r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그루를 심는 것과 같은 효과가 있습니다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나의 소나무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54" y="1674600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user icon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91" y="1662666"/>
            <a:ext cx="254166" cy="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707042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나의 소나무 페이지</a:t>
                      </a:r>
                      <a:endParaRPr lang="en-US" altLang="ko-KR" sz="105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올해의 나의 목표 소나무 표시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목표 소나무 수치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(2-1 : X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데이터 삭제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후 영역 외 클릭 시 숫자 저장됨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소나무 그림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나의 올해의 목표 소나무 대비 현재 소나무 수를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단계로 나누어서 노출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. 0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등급까지로 구성하여 노출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(3-1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이름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올해의 년도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올해의 나의 소나무 수치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 나의 소나무 수치표시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안내 문구 영역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10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공유하기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스크린샷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이미지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10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왼쪽으로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[my-tree_2]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41" l="279" r="100000">
                        <a14:foregroundMark x1="14485" y1="91576" x2="99443" y2="90489"/>
                        <a14:foregroundMark x1="14206" y1="92935" x2="85237" y2="92391"/>
                        <a14:foregroundMark x1="87187" y1="36141" x2="85237" y2="47283"/>
                        <a14:foregroundMark x1="86351" y1="26630" x2="86351" y2="25543"/>
                        <a14:foregroundMark x1="86351" y1="25272" x2="86351" y2="25272"/>
                        <a14:foregroundMark x1="86351" y1="25000" x2="86351" y2="25000"/>
                        <a14:foregroundMark x1="73259" y1="3533" x2="74930" y2="7337"/>
                        <a14:foregroundMark x1="68245" y1="1087" x2="69638" y2="272"/>
                        <a14:foregroundMark x1="33426" y1="69837" x2="42897" y2="76902"/>
                        <a14:foregroundMark x1="42897" y1="76902" x2="42897" y2="76902"/>
                        <a14:foregroundMark x1="57660" y1="75543" x2="81616" y2="67663"/>
                        <a14:backgroundMark x1="4735" y1="23641" x2="13370" y2="68750"/>
                        <a14:backgroundMark x1="78552" y1="79620" x2="94708" y2="53804"/>
                        <a14:backgroundMark x1="92479" y1="11141" x2="96100" y2="35598"/>
                        <a14:backgroundMark x1="85237" y1="7337" x2="85237" y2="7337"/>
                        <a14:backgroundMark x1="8635" y1="25000" x2="279" y2="8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1800"/>
            <a:ext cx="1732132" cy="17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763160" y="4489955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9048" y="4274511"/>
            <a:ext cx="1479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님의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[2017]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년 소나무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58417" y="4227765"/>
            <a:ext cx="793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12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</a:p>
          <a:p>
            <a:pPr algn="ctr"/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1619" y="2024887"/>
            <a:ext cx="1570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님의 목표 소나무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62584" y="1988840"/>
            <a:ext cx="7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600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그루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9048" y="4489955"/>
            <a:ext cx="1479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님의 지금까지의 소나무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58417" y="4460567"/>
            <a:ext cx="793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100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345</a:t>
            </a:r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</a:p>
          <a:p>
            <a:pPr algn="ctr"/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01563" y="16085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800288" y="20296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1115616" y="25649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662645" y="4184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1295616" y="4184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152091" y="45076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6" name="타원 35"/>
          <p:cNvSpPr/>
          <p:nvPr/>
        </p:nvSpPr>
        <p:spPr>
          <a:xfrm>
            <a:off x="2154640" y="4184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7" name="타원 36"/>
          <p:cNvSpPr/>
          <p:nvPr/>
        </p:nvSpPr>
        <p:spPr>
          <a:xfrm>
            <a:off x="728864" y="4751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2323791" y="16198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2701054" y="15989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3203848" y="2024887"/>
            <a:ext cx="1570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님의 목표 소나무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5648" y="1988840"/>
            <a:ext cx="87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600    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그루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990" y="2036883"/>
            <a:ext cx="450370" cy="1727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032063" y="2023238"/>
            <a:ext cx="1756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X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85648" y="1898840"/>
            <a:ext cx="225042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2-1</a:t>
            </a:r>
            <a:endParaRPr lang="ko-KR" altLang="en-US" sz="700" dirty="0"/>
          </a:p>
        </p:txBody>
      </p:sp>
      <p:sp>
        <p:nvSpPr>
          <p:cNvPr id="44" name="Oval"/>
          <p:cNvSpPr/>
          <p:nvPr/>
        </p:nvSpPr>
        <p:spPr>
          <a:xfrm>
            <a:off x="1635933" y="5199132"/>
            <a:ext cx="102076" cy="102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Oval"/>
          <p:cNvSpPr/>
          <p:nvPr/>
        </p:nvSpPr>
        <p:spPr>
          <a:xfrm>
            <a:off x="1837666" y="519913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385616" y="5140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887575"/>
              </p:ext>
            </p:extLst>
          </p:nvPr>
        </p:nvGraphicFramePr>
        <p:xfrm>
          <a:off x="3043985" y="3977707"/>
          <a:ext cx="2486077" cy="2505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6847"/>
                <a:gridCol w="1058863"/>
                <a:gridCol w="820367"/>
              </a:tblGrid>
              <a:tr h="1789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목표 소나무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달성률</a:t>
                      </a:r>
                      <a:r>
                        <a:rPr lang="en-US" altLang="ko-KR" sz="800" u="none" strike="noStrike" dirty="0">
                          <a:effectLst/>
                        </a:rPr>
                        <a:t>(%)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이미지 파일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0.1 ~ 0.9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 ~ 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10~ 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20~ 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30 ~ 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40 ~ 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50 ~ 59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60 ~ 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70 ~ 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 ~ 89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 ~ 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earth_tree12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3009251" y="3879373"/>
            <a:ext cx="319066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3-1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50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85090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my-tree_2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나의 소나무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54" y="1674600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user icon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91" y="1662666"/>
            <a:ext cx="254166" cy="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5952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나의 소나무 페이지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소나무 적립</a:t>
                      </a:r>
                      <a:endParaRPr lang="en-US" altLang="ko-KR" sz="105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페이지 구현 후 </a:t>
                      </a:r>
                      <a:r>
                        <a:rPr lang="ko-KR" altLang="en-US" sz="1050" b="1" u="none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론칭</a:t>
                      </a:r>
                      <a:r>
                        <a:rPr lang="ko-KR" altLang="en-US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시 </a:t>
                      </a:r>
                      <a:r>
                        <a:rPr lang="en-US" altLang="ko-KR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HIDE </a:t>
                      </a:r>
                      <a:r>
                        <a:rPr lang="ko-KR" altLang="en-US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처리</a:t>
                      </a:r>
                      <a:endParaRPr lang="en-US" altLang="ko-KR" sz="1050" b="1" u="none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[000]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사용자 이름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[2017]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올해 년도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심은 나무 그루 수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소나무 스탬프 형태로 적립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매달마다 소나무 그림은 달라짐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내용 추후 전달 예정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오른쪽으로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하면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[my-tree]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공유하기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스크린샷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이미지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701563" y="16085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735206" y="19650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2119380" y="19429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2030213"/>
            <a:ext cx="1479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님의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[2017]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년 소나무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33409" y="1988840"/>
            <a:ext cx="793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123 </a:t>
            </a:r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0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880338" y="2276872"/>
            <a:ext cx="1910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71600" y="2960893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327935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684270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040605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396938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71600" y="340195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327935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684270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040605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396938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71600" y="3843019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327935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684270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040605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2396938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71600" y="4275067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327935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684270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040605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396938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971600" y="470711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1327935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84270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2040605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2396938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54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0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81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2381" y1="23214" x2="59524" y2="23214"/>
                        <a14:foregroundMark x1="50000" y1="48214" x2="73810" y2="46429"/>
                        <a14:foregroundMark x1="50000" y1="85714" x2="61905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46" y="2960537"/>
            <a:ext cx="216000" cy="2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Oval"/>
          <p:cNvSpPr/>
          <p:nvPr/>
        </p:nvSpPr>
        <p:spPr>
          <a:xfrm>
            <a:off x="1675903" y="519913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Oval"/>
          <p:cNvSpPr/>
          <p:nvPr/>
        </p:nvSpPr>
        <p:spPr>
          <a:xfrm>
            <a:off x="1877636" y="5199132"/>
            <a:ext cx="102076" cy="102076"/>
          </a:xfrm>
          <a:prstGeom prst="ellipse">
            <a:avLst/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308121" y="19579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87" name="타원 86"/>
          <p:cNvSpPr/>
          <p:nvPr/>
        </p:nvSpPr>
        <p:spPr>
          <a:xfrm>
            <a:off x="790338" y="2924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8" name="타원 87"/>
          <p:cNvSpPr/>
          <p:nvPr/>
        </p:nvSpPr>
        <p:spPr>
          <a:xfrm>
            <a:off x="1453996" y="5124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4" name="타원 83"/>
          <p:cNvSpPr/>
          <p:nvPr/>
        </p:nvSpPr>
        <p:spPr>
          <a:xfrm>
            <a:off x="2228493" y="15979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85" name="타원 84"/>
          <p:cNvSpPr/>
          <p:nvPr/>
        </p:nvSpPr>
        <p:spPr>
          <a:xfrm>
            <a:off x="2640068" y="15916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811350" y="2309689"/>
            <a:ext cx="210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250km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 시 소나무가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그루씩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지급됩니다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월별로 다양한 모양의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소나무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스티커를 모아보세요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수집한 스티커는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년 마다 초기화됩니다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175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78734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53550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내 그룹 페이지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가입된 그룹이 있을 때 최근 가입한 그룹이 상단에 노출될 수 있도록 정렬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 버튼 클릭 시 이전 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찾기 영역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“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그룹명으로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찾기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가이드 텍스트 사라짐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검색 결과는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group_search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 참고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 만들기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group_create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이미지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인원수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상세 페이지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 예정인 그룹의 경우 삭제 예정일 안내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33731" y="1662666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그룹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2776" y="17254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50" name="직사각형 49"/>
          <p:cNvSpPr/>
          <p:nvPr/>
        </p:nvSpPr>
        <p:spPr>
          <a:xfrm>
            <a:off x="3347864" y="166401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그룹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2647" y="3933636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만들기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5524" y="2919560"/>
            <a:ext cx="19002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아직 그룹이 없습니다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친구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가족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동호회 친구를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초대하여 그룹을 만들어보세요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algn="ctr"/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그룹 만들기 및 그룹 참여는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최대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개까지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가능합니다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직사각형 90"/>
          <p:cNvSpPr>
            <a:spLocks noChangeArrowheads="1"/>
          </p:cNvSpPr>
          <p:nvPr/>
        </p:nvSpPr>
        <p:spPr bwMode="auto">
          <a:xfrm>
            <a:off x="3425552" y="2438880"/>
            <a:ext cx="565093" cy="405919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46648" y="2467120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192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명 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참여중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6144" y="2372392"/>
            <a:ext cx="2174581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90"/>
          <p:cNvSpPr>
            <a:spLocks noChangeArrowheads="1"/>
          </p:cNvSpPr>
          <p:nvPr/>
        </p:nvSpPr>
        <p:spPr bwMode="auto">
          <a:xfrm>
            <a:off x="3412830" y="3014944"/>
            <a:ext cx="565093" cy="405919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33926" y="3043184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192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명 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참여중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86144" y="2948456"/>
            <a:ext cx="2174581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Arrow"/>
          <p:cNvSpPr>
            <a:spLocks noEditPoints="1"/>
          </p:cNvSpPr>
          <p:nvPr/>
        </p:nvSpPr>
        <p:spPr bwMode="auto">
          <a:xfrm>
            <a:off x="5336760" y="2588424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row"/>
          <p:cNvSpPr>
            <a:spLocks noEditPoints="1"/>
          </p:cNvSpPr>
          <p:nvPr/>
        </p:nvSpPr>
        <p:spPr bwMode="auto">
          <a:xfrm>
            <a:off x="5336760" y="317594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00509" y="5229200"/>
            <a:ext cx="79974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만들기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776" y="20027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892647" y="3876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0" name="타원 39"/>
          <p:cNvSpPr/>
          <p:nvPr/>
        </p:nvSpPr>
        <p:spPr>
          <a:xfrm>
            <a:off x="3328715" y="23771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1" name="타원 40"/>
          <p:cNvSpPr/>
          <p:nvPr/>
        </p:nvSpPr>
        <p:spPr>
          <a:xfrm>
            <a:off x="3843926" y="24084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42" name="타원 41"/>
          <p:cNvSpPr/>
          <p:nvPr/>
        </p:nvSpPr>
        <p:spPr>
          <a:xfrm>
            <a:off x="3856648" y="26003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43" name="타원 42"/>
          <p:cNvSpPr/>
          <p:nvPr/>
        </p:nvSpPr>
        <p:spPr>
          <a:xfrm>
            <a:off x="5221787" y="24804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25277" y="2284563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7584" y="2030651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</a:rPr>
              <a:t>그룹명으로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 찾기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" y="2051929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타원 44"/>
          <p:cNvSpPr/>
          <p:nvPr/>
        </p:nvSpPr>
        <p:spPr>
          <a:xfrm>
            <a:off x="3311880" y="20027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3488357" y="2284563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52582" y="2030651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</a:rPr>
              <a:t>그룹명으로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 찾기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57" y="2051929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직사각형 90"/>
          <p:cNvSpPr>
            <a:spLocks noChangeArrowheads="1"/>
          </p:cNvSpPr>
          <p:nvPr/>
        </p:nvSpPr>
        <p:spPr bwMode="auto">
          <a:xfrm>
            <a:off x="3412830" y="3583965"/>
            <a:ext cx="565093" cy="405919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933926" y="3612205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192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명 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참여중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86144" y="3525292"/>
            <a:ext cx="2174581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Arrow"/>
          <p:cNvSpPr>
            <a:spLocks noEditPoints="1"/>
          </p:cNvSpPr>
          <p:nvPr/>
        </p:nvSpPr>
        <p:spPr bwMode="auto">
          <a:xfrm>
            <a:off x="5336760" y="3744968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6517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19364" y="653204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597427" y="51569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4" name="직사각형 53"/>
          <p:cNvSpPr/>
          <p:nvPr/>
        </p:nvSpPr>
        <p:spPr>
          <a:xfrm>
            <a:off x="4534929" y="3532366"/>
            <a:ext cx="96532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 예정일 </a:t>
            </a:r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 17-06-30</a:t>
            </a:r>
          </a:p>
        </p:txBody>
      </p:sp>
      <p:sp>
        <p:nvSpPr>
          <p:cNvPr id="55" name="타원 54"/>
          <p:cNvSpPr/>
          <p:nvPr/>
        </p:nvSpPr>
        <p:spPr>
          <a:xfrm>
            <a:off x="4443513" y="35222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861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1916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group_search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95370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검색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검색 시 삭제예정인 그룹은 노출 되지 않음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영역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하단 한글 검색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검색된 그룹의 이미지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그룹인원 수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가입완료되며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내 그룹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에 추가됨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가입완료 되면 버튼 비활성화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검색결과가 없을 때의 안내문구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3372997" y="16846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검색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Close Window"/>
          <p:cNvSpPr>
            <a:spLocks noChangeAspect="1" noEditPoints="1"/>
          </p:cNvSpPr>
          <p:nvPr/>
        </p:nvSpPr>
        <p:spPr bwMode="auto">
          <a:xfrm>
            <a:off x="3449112" y="174775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80789" y="17390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3449112" y="2327041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65136" y="2039009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</a:rPr>
              <a:t>bikeround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8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2" y="2094407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5029181" y="2039009"/>
            <a:ext cx="39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79082" y="2634954"/>
            <a:ext cx="17948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검색 결과가 없습니다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39552" y="167765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검색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615667" y="2320080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691" y="2032048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</a:rPr>
              <a:t>bikeround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9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087446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195736" y="2032048"/>
            <a:ext cx="39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01392" y="2468479"/>
            <a:ext cx="1822210" cy="405919"/>
            <a:chOff x="701392" y="2468479"/>
            <a:chExt cx="1822210" cy="405919"/>
          </a:xfrm>
        </p:grpSpPr>
        <p:sp>
          <p:nvSpPr>
            <p:cNvPr id="71" name="직사각형 90"/>
            <p:cNvSpPr>
              <a:spLocks noChangeArrowheads="1"/>
            </p:cNvSpPr>
            <p:nvPr/>
          </p:nvSpPr>
          <p:spPr bwMode="auto">
            <a:xfrm>
              <a:off x="701392" y="2468479"/>
              <a:ext cx="565093" cy="405919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kern="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Gill Sans"/>
                </a:rPr>
                <a:t>Img</a:t>
              </a:r>
              <a:r>
                <a:rPr lang="ko-KR" altLang="en-US" sz="800" kern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Gill Sans"/>
                </a:rPr>
                <a:t> 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222488" y="2496719"/>
              <a:ext cx="8435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[</a:t>
              </a:r>
              <a:r>
                <a:rPr lang="en-US" altLang="ko-KR" sz="800" b="1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bikeround</a:t>
              </a:r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]</a:t>
              </a:r>
              <a:r>
                <a:rPr lang="ko-KR" altLang="en-US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/>
              <a:r>
                <a:rPr lang="en-US" altLang="ko-KR" sz="800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192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참여중</a:t>
              </a:r>
              <a:r>
                <a:rPr lang="ko-KR" altLang="en-US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23728" y="2550315"/>
              <a:ext cx="399874" cy="2154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>
                  <a:latin typeface="나눔고딕" pitchFamily="50" charset="-127"/>
                  <a:ea typeface="나눔고딕" pitchFamily="50" charset="-127"/>
                </a:rPr>
                <a:t>가</a:t>
              </a:r>
              <a:r>
                <a:rPr lang="ko-KR" altLang="en-US" sz="800" b="1">
                  <a:latin typeface="나눔고딕" pitchFamily="50" charset="-127"/>
                  <a:ea typeface="나눔고딕" pitchFamily="50" charset="-127"/>
                </a:rPr>
                <a:t>입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1" name="타원 80"/>
          <p:cNvSpPr/>
          <p:nvPr/>
        </p:nvSpPr>
        <p:spPr>
          <a:xfrm>
            <a:off x="380789" y="20944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82" name="타원 81"/>
          <p:cNvSpPr/>
          <p:nvPr/>
        </p:nvSpPr>
        <p:spPr>
          <a:xfrm>
            <a:off x="380789" y="24540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83" name="타원 82"/>
          <p:cNvSpPr/>
          <p:nvPr/>
        </p:nvSpPr>
        <p:spPr>
          <a:xfrm>
            <a:off x="1132488" y="24571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84" name="타원 83"/>
          <p:cNvSpPr/>
          <p:nvPr/>
        </p:nvSpPr>
        <p:spPr>
          <a:xfrm>
            <a:off x="1132488" y="26502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5" name="타원 84"/>
          <p:cNvSpPr/>
          <p:nvPr/>
        </p:nvSpPr>
        <p:spPr>
          <a:xfrm>
            <a:off x="2065989" y="24271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6" name="타원 85"/>
          <p:cNvSpPr/>
          <p:nvPr/>
        </p:nvSpPr>
        <p:spPr>
          <a:xfrm>
            <a:off x="3449112" y="26580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19364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검색결과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149" y="673368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검색결과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1" y="4049775"/>
            <a:ext cx="2143196" cy="148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036" y="4049775"/>
            <a:ext cx="2143196" cy="148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3731" y="1662666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만들기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69193" y="15740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" name="TextBox 5"/>
          <p:cNvSpPr txBox="1"/>
          <p:nvPr/>
        </p:nvSpPr>
        <p:spPr>
          <a:xfrm>
            <a:off x="2057404" y="1679920"/>
            <a:ext cx="8507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생성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84293" y="2195939"/>
            <a:ext cx="647347" cy="647347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448682" y="2532391"/>
            <a:ext cx="936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55576" y="3140968"/>
            <a:ext cx="1727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6" b="100000" l="0" r="100000">
                        <a14:foregroundMark x1="32500" y1="33721" x2="63333" y2="75581"/>
                        <a14:foregroundMark x1="23333" y1="72093" x2="81667" y2="73256"/>
                        <a14:foregroundMark x1="81667" y1="73256" x2="79167" y2="72093"/>
                        <a14:foregroundMark x1="56667" y1="22093" x2="70833" y2="61628"/>
                        <a14:foregroundMark x1="77500" y1="36047" x2="68333" y2="88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9" y="2373318"/>
            <a:ext cx="382933" cy="27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43608" y="2327860"/>
            <a:ext cx="1459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(3~12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자이내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4945" y="2910136"/>
            <a:ext cx="128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함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께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할 회원 이름 검색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36" y="2918147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755576" y="3321560"/>
            <a:ext cx="1727218" cy="14755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90"/>
          <p:cNvSpPr>
            <a:spLocks noChangeArrowheads="1"/>
          </p:cNvSpPr>
          <p:nvPr/>
        </p:nvSpPr>
        <p:spPr bwMode="auto">
          <a:xfrm>
            <a:off x="916885" y="3429001"/>
            <a:ext cx="342747" cy="253551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0653" y="3452120"/>
            <a:ext cx="69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1900209" y="3461248"/>
            <a:ext cx="439543" cy="2000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47664" y="5013756"/>
            <a:ext cx="648072" cy="215444"/>
          </a:xfrm>
          <a:prstGeom prst="rect">
            <a:avLst/>
          </a:prstGeom>
          <a:noFill/>
          <a:ln>
            <a:solidFill>
              <a:srgbClr val="E8E8E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홍길동 </a:t>
            </a:r>
            <a:r>
              <a:rPr lang="en-US" altLang="ko-KR" sz="700" dirty="0" smtClean="0"/>
              <a:t> X</a:t>
            </a:r>
            <a:endParaRPr lang="ko-KR" altLang="en-US" sz="700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5116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group_create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72695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만들기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공통 </a:t>
                      </a:r>
                      <a:r>
                        <a:rPr lang="en-US" altLang="ko-KR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가이드 텍스트는 </a:t>
                      </a:r>
                      <a:r>
                        <a:rPr lang="ko-KR" altLang="en-US" sz="1000" b="1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터치시</a:t>
                      </a:r>
                      <a:r>
                        <a:rPr lang="ko-KR" altLang="en-US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사라짐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 이미지 변경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  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선택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한글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12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이상 작성 되지 않도록 제한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3-1) a.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사용중인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그룹명일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때 문구 노출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사용중인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그룹명입니다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b.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특수문자가 입력된 경우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특수문자는 사용할 수 없습니다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c.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중복되지 않은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그룹명일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때는 노출되지 않음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4)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추가할 회원 검색 영역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한글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결과 노출됨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결과 영역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결과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버튼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이름 추가됨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추가된 회원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X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삭제됨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추가한 회원들과 함께하는 그룹 생성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후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입력되었을 때만 활성화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중복이거나 특수문자가 입력되었을 때는 토스트 메시지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확인해주세요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꺾인 연결선 31"/>
          <p:cNvCxnSpPr>
            <a:stCxn id="15" idx="2"/>
            <a:endCxn id="36" idx="0"/>
          </p:cNvCxnSpPr>
          <p:nvPr/>
        </p:nvCxnSpPr>
        <p:spPr>
          <a:xfrm rot="5400000">
            <a:off x="1319615" y="4213389"/>
            <a:ext cx="1352453" cy="24828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61664" y="5013756"/>
            <a:ext cx="648072" cy="215444"/>
          </a:xfrm>
          <a:prstGeom prst="rect">
            <a:avLst/>
          </a:prstGeom>
          <a:noFill/>
          <a:ln>
            <a:solidFill>
              <a:srgbClr val="E8E8E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김민수 </a:t>
            </a:r>
            <a:r>
              <a:rPr lang="en-US" altLang="ko-KR" sz="700" dirty="0" smtClean="0"/>
              <a:t> X</a:t>
            </a:r>
            <a:endParaRPr lang="ko-KR" altLang="en-US" sz="700" dirty="0"/>
          </a:p>
        </p:txBody>
      </p:sp>
      <p:sp>
        <p:nvSpPr>
          <p:cNvPr id="48" name="직사각형 47"/>
          <p:cNvSpPr/>
          <p:nvPr/>
        </p:nvSpPr>
        <p:spPr>
          <a:xfrm>
            <a:off x="2987824" y="737748"/>
            <a:ext cx="2736304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27274" y="21159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1367664" y="22048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2051720" y="27449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666925" y="3231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666925" y="34775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1" name="타원 30"/>
          <p:cNvSpPr/>
          <p:nvPr/>
        </p:nvSpPr>
        <p:spPr>
          <a:xfrm>
            <a:off x="1840652" y="33712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204786" y="17240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39" name="직사각형 38"/>
          <p:cNvSpPr/>
          <p:nvPr/>
        </p:nvSpPr>
        <p:spPr>
          <a:xfrm>
            <a:off x="821646" y="2550504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이미 사용중인 </a:t>
            </a:r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그룹명입니다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295632" y="2520251"/>
            <a:ext cx="221624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3-1</a:t>
            </a:r>
            <a:endParaRPr lang="ko-KR" altLang="en-US" sz="700" dirty="0"/>
          </a:p>
        </p:txBody>
      </p:sp>
      <p:sp>
        <p:nvSpPr>
          <p:cNvPr id="41" name="직사각형 40"/>
          <p:cNvSpPr/>
          <p:nvPr/>
        </p:nvSpPr>
        <p:spPr>
          <a:xfrm>
            <a:off x="755576" y="4869160"/>
            <a:ext cx="1747534" cy="50405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66925" y="49414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343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275842"/>
              </p:ext>
            </p:extLst>
          </p:nvPr>
        </p:nvGraphicFramePr>
        <p:xfrm>
          <a:off x="539552" y="188640"/>
          <a:ext cx="8229600" cy="6090624"/>
        </p:xfrm>
        <a:graphic>
          <a:graphicData uri="http://schemas.openxmlformats.org/drawingml/2006/table">
            <a:tbl>
              <a:tblPr/>
              <a:tblGrid>
                <a:gridCol w="1002323"/>
                <a:gridCol w="1024304"/>
                <a:gridCol w="1024304"/>
                <a:gridCol w="3771501"/>
                <a:gridCol w="1407168"/>
              </a:tblGrid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문서버전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V.1.41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10,11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우편번호 찾기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V.1.42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69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신청기간 제한 안내 팝업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V.1.43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 : NFC/QR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신청 페이지 수정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75, 104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자전거뉴스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티스토리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연동 방식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V.1.5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103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가져오기 페이지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불인 관련 문구추가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 영역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1.6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36, 44, 48 : QR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인식 페이지에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플래쉬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버튼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기부회원 정보 리스트 수정 및 정렬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NFC/QR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신청 버튼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예시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1.7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5,7,8,9,12, 22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 교통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마일리지로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변경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 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 교통재단 로고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34-41 : 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안내 문구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텍스트 수정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프로세스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태깅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애니메이션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문구 수정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기록 저장하기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버튼으로 수정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42-45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프로세스 변경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46-48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탑승 페이지 문구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프로세스 변경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57-62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구간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 SNS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 이미지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기록 상세 팝업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시설 등록 버튼 추가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V.1.8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8/25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 피드백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p.35-37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주행 인증 방식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p.43-46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프로세스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p.47-50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탑승 프로세스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p.90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정보에 자전거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NFC/QR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 회원 구분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NFC/QR	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등록 메뉴 추가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p.100-101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 절차 추가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102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인증 방식 설정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V.1.9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10/23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파란색 텍스트로 수정된 내용 기입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p.10 - 11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우편번호 찾기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도로명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찾기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지번 찾기 통합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25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소나무 기준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63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기준 관련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73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검색결과 기준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현재위치가 아닌 화면 기준으로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100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등록 상태 관련 안내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102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 이전 관리 관련 내용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V.2.0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41, 57, 61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적립 예상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적립 소나무로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59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미승인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거부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값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상태값으로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텍스트 변경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1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45260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82127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상세 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기록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기록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해당 그룹의 기록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[group_detail_2]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그룹의 기록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참여자 수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CO2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주행거리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소나무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삭제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그룹장일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때만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탈퇴 버튼 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 예정 그룹일 때 삭제 안내 문구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삭제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a.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회원이 전부 탈퇴되었을 때는 그룹삭제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b.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회원이 전부 탈퇴되지 않았을 때는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노출되며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문구 생성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일주일 뒤에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삭제처리됨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창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탈퇴 안내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a.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그룹장일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경우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알럿창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b.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그룹장이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아닐 경우 그룹 탈퇴처리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창 닫음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2977910" y="692696"/>
            <a:ext cx="2890234" cy="5787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9307" y="2031566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기록</a:t>
            </a:r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777989" y="20178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64" name="직사각형 63"/>
          <p:cNvSpPr/>
          <p:nvPr/>
        </p:nvSpPr>
        <p:spPr>
          <a:xfrm>
            <a:off x="537354" y="167672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28634" y="17381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1777696" y="2036435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회원</a:t>
            </a:r>
            <a:endParaRPr lang="ko-KR" altLang="en-US" b="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548855" y="229078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45132" y="2290788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685974" y="2885193"/>
            <a:ext cx="1791933" cy="1781859"/>
            <a:chOff x="956392" y="2200074"/>
            <a:chExt cx="1303473" cy="1296145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956392" y="2848146"/>
              <a:ext cx="129614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/>
            <p:cNvSpPr/>
            <p:nvPr/>
          </p:nvSpPr>
          <p:spPr>
            <a:xfrm>
              <a:off x="963721" y="2200075"/>
              <a:ext cx="1296144" cy="1296144"/>
            </a:xfrm>
            <a:prstGeom prst="ellipse">
              <a:avLst/>
            </a:prstGeom>
            <a:noFill/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99816" y="2492896"/>
              <a:ext cx="656715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151</a:t>
              </a:r>
              <a:r>
                <a:rPr lang="ko-KR" altLang="en-US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명</a:t>
              </a:r>
              <a:endPara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r"/>
              <a:r>
                <a:rPr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그룹 참여자 수</a:t>
              </a:r>
              <a:endParaRPr lang="en-US" altLang="ko-KR" sz="9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615128" y="2492896"/>
              <a:ext cx="543609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2,350kg</a:t>
              </a:r>
            </a:p>
            <a:p>
              <a:pPr lvl="0"/>
              <a:r>
                <a:rPr lang="en-US" altLang="ko-KR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CO</a:t>
              </a:r>
              <a:r>
                <a:rPr lang="en-US" altLang="ko-KR" sz="900" baseline="-250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2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감축량</a:t>
              </a:r>
              <a:endParaRPr lang="en-US" altLang="ko-KR" sz="900" baseline="-25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1619672" y="2200074"/>
              <a:ext cx="0" cy="12961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1088792" y="2852936"/>
              <a:ext cx="576259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총 주행거리</a:t>
              </a:r>
              <a:endParaRPr lang="en-US" altLang="ko-KR" sz="9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r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33,264km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615128" y="2855993"/>
              <a:ext cx="561100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소나무</a:t>
              </a:r>
              <a:endParaRPr lang="en-US" altLang="ko-KR" sz="10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1,234</a:t>
              </a:r>
              <a:r>
                <a:rPr lang="ko-KR" altLang="en-US" sz="10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그루</a:t>
              </a:r>
              <a:endPara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916184" y="5243116"/>
            <a:ext cx="71872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탈퇴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76756" y="2564904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1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1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11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sp>
        <p:nvSpPr>
          <p:cNvPr id="79" name="타원 78"/>
          <p:cNvSpPr/>
          <p:nvPr/>
        </p:nvSpPr>
        <p:spPr>
          <a:xfrm>
            <a:off x="1875223" y="20178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80" name="타원 79"/>
          <p:cNvSpPr/>
          <p:nvPr/>
        </p:nvSpPr>
        <p:spPr>
          <a:xfrm>
            <a:off x="467544" y="259565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81" name="타원 80"/>
          <p:cNvSpPr/>
          <p:nvPr/>
        </p:nvSpPr>
        <p:spPr>
          <a:xfrm>
            <a:off x="957989" y="29629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2" name="타원 81"/>
          <p:cNvSpPr/>
          <p:nvPr/>
        </p:nvSpPr>
        <p:spPr>
          <a:xfrm>
            <a:off x="1826184" y="51708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1110434" y="5243116"/>
            <a:ext cx="71872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삭제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020434" y="51708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5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318766" y="75510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3609307" y="87201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419935" y="1237306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그룹을 삭제 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그룹회원이 남아 있는 경우 </a:t>
            </a:r>
            <a:r>
              <a:rPr lang="en-US" altLang="ko-KR" sz="800" dirty="0" smtClean="0"/>
              <a:t>7</a:t>
            </a:r>
            <a:r>
              <a:rPr lang="ko-KR" altLang="en-US" sz="800" dirty="0" smtClean="0"/>
              <a:t>일 뒤</a:t>
            </a:r>
            <a:endParaRPr lang="en-US" altLang="ko-KR" sz="800" dirty="0" smtClean="0"/>
          </a:p>
          <a:p>
            <a:r>
              <a:rPr lang="ko-KR" altLang="en-US" sz="800" dirty="0" smtClean="0"/>
              <a:t>자동 탈퇴처리 되며 삭제됩니다</a:t>
            </a:r>
            <a:r>
              <a:rPr lang="en-US" altLang="ko-KR" sz="800" dirty="0" smtClean="0"/>
              <a:t>.)</a:t>
            </a:r>
            <a:endParaRPr lang="en-US" altLang="ko-KR" sz="800" dirty="0"/>
          </a:p>
        </p:txBody>
      </p:sp>
      <p:cxnSp>
        <p:nvCxnSpPr>
          <p:cNvPr id="90" name="직선 연결선 89"/>
          <p:cNvCxnSpPr/>
          <p:nvPr/>
        </p:nvCxnSpPr>
        <p:spPr>
          <a:xfrm>
            <a:off x="3326431" y="178902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405434" y="183685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92" name="TextBox 91"/>
          <p:cNvSpPr txBox="1"/>
          <p:nvPr/>
        </p:nvSpPr>
        <p:spPr>
          <a:xfrm>
            <a:off x="4407413" y="184266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346063" y="1783830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2919" y="87201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그룹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삭제 안내</a:t>
            </a:r>
            <a:endParaRPr lang="ko-KR" altLang="en-US" sz="11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3338430" y="2254710"/>
            <a:ext cx="1955182" cy="1153342"/>
            <a:chOff x="3338430" y="2254710"/>
            <a:chExt cx="1955182" cy="1153342"/>
          </a:xfrm>
        </p:grpSpPr>
        <p:sp>
          <p:nvSpPr>
            <p:cNvPr id="98" name="직사각형 97"/>
            <p:cNvSpPr/>
            <p:nvPr/>
          </p:nvSpPr>
          <p:spPr>
            <a:xfrm>
              <a:off x="3338430" y="3084791"/>
              <a:ext cx="1955182" cy="3232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확인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347927" y="2254710"/>
              <a:ext cx="1944216" cy="83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그룹삭제가 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예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약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되었습니다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ctr"/>
              <a:endParaRPr lang="en-US" altLang="ko-KR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800" noProof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그룹회원은 별도 </a:t>
              </a:r>
              <a:r>
                <a:rPr lang="ko-KR" altLang="en-US" sz="800" noProof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탈퇴하지않을 경우</a:t>
              </a:r>
              <a:endParaRPr lang="en-US" altLang="ko-KR" sz="800" noProof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800" noProof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7</a:t>
              </a:r>
              <a:r>
                <a:rPr lang="ko-KR" altLang="en-US" sz="800" noProof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일후 자동탈퇴처리됩니다</a:t>
              </a:r>
              <a:r>
                <a:rPr lang="en-US" altLang="ko-KR" sz="800" noProof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noProof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01" name="모서리가 둥근 직사각형 100"/>
          <p:cNvSpPr/>
          <p:nvPr/>
        </p:nvSpPr>
        <p:spPr>
          <a:xfrm>
            <a:off x="3267392" y="385144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557933" y="396836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3368561" y="4333650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그룹에서 탈퇴하시겠습니까</a:t>
            </a:r>
            <a:r>
              <a:rPr lang="en-US" altLang="ko-KR" sz="900" dirty="0" smtClean="0"/>
              <a:t>?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그룹장일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그룹장</a:t>
            </a:r>
            <a:r>
              <a:rPr lang="ko-KR" altLang="en-US" sz="800" dirty="0" smtClean="0"/>
              <a:t> 권한을 이전하지 않으면 탈퇴가 되지 않습니다</a:t>
            </a:r>
            <a:r>
              <a:rPr lang="en-US" altLang="ko-KR" sz="800" dirty="0" smtClean="0"/>
              <a:t>.)</a:t>
            </a:r>
            <a:endParaRPr lang="en-US" altLang="ko-KR" sz="800" dirty="0"/>
          </a:p>
        </p:txBody>
      </p:sp>
      <p:sp>
        <p:nvSpPr>
          <p:cNvPr id="104" name="타원 103"/>
          <p:cNvSpPr/>
          <p:nvPr/>
        </p:nvSpPr>
        <p:spPr>
          <a:xfrm>
            <a:off x="3223000" y="2200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3275057" y="488537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354060" y="493319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7" name="TextBox 106"/>
          <p:cNvSpPr txBox="1"/>
          <p:nvPr/>
        </p:nvSpPr>
        <p:spPr>
          <a:xfrm>
            <a:off x="4356039" y="493901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108" name="직선 연결선 107"/>
          <p:cNvCxnSpPr/>
          <p:nvPr/>
        </p:nvCxnSpPr>
        <p:spPr>
          <a:xfrm flipH="1">
            <a:off x="4294689" y="488017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01545" y="396836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그룹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탈</a:t>
            </a:r>
            <a:r>
              <a:rPr lang="ko-KR" altLang="en-US" sz="1100" b="1" dirty="0"/>
              <a:t>퇴</a:t>
            </a:r>
            <a:r>
              <a:rPr lang="ko-KR" altLang="en-US" sz="1100" b="1" dirty="0" smtClean="0"/>
              <a:t> 안내</a:t>
            </a:r>
            <a:endParaRPr lang="ko-KR" altLang="en-US" sz="1100" b="1" dirty="0"/>
          </a:p>
        </p:txBody>
      </p:sp>
      <p:grpSp>
        <p:nvGrpSpPr>
          <p:cNvPr id="112" name="그룹 111"/>
          <p:cNvGrpSpPr/>
          <p:nvPr/>
        </p:nvGrpSpPr>
        <p:grpSpPr>
          <a:xfrm>
            <a:off x="3313000" y="5350838"/>
            <a:ext cx="1955182" cy="1153342"/>
            <a:chOff x="3338430" y="2254710"/>
            <a:chExt cx="1955182" cy="1153342"/>
          </a:xfrm>
        </p:grpSpPr>
        <p:sp>
          <p:nvSpPr>
            <p:cNvPr id="113" name="직사각형 112"/>
            <p:cNvSpPr/>
            <p:nvPr/>
          </p:nvSpPr>
          <p:spPr>
            <a:xfrm>
              <a:off x="3338430" y="3084791"/>
              <a:ext cx="1955182" cy="3232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확인</a:t>
              </a:r>
              <a:endParaRPr lang="ko-KR" altLang="en-US" sz="1200" b="1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347927" y="2254710"/>
              <a:ext cx="1944216" cy="83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그룹장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 권한을 이전하지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않으면 탈퇴할 수 없습니다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.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꺾인 연결선 3"/>
          <p:cNvCxnSpPr>
            <a:stCxn id="83" idx="1"/>
            <a:endCxn id="86" idx="1"/>
          </p:cNvCxnSpPr>
          <p:nvPr/>
        </p:nvCxnSpPr>
        <p:spPr>
          <a:xfrm rot="10800000" flipH="1">
            <a:off x="1110434" y="1459768"/>
            <a:ext cx="2208332" cy="3891071"/>
          </a:xfrm>
          <a:prstGeom prst="bentConnector3">
            <a:avLst>
              <a:gd name="adj1" fmla="val -4588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/>
          <p:nvPr/>
        </p:nvCxnSpPr>
        <p:spPr>
          <a:xfrm flipH="1">
            <a:off x="5299808" y="1920797"/>
            <a:ext cx="81217" cy="1209984"/>
          </a:xfrm>
          <a:prstGeom prst="bentConnector3">
            <a:avLst>
              <a:gd name="adj1" fmla="val -28146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/>
          <p:nvPr/>
        </p:nvCxnSpPr>
        <p:spPr>
          <a:xfrm flipH="1">
            <a:off x="5247577" y="5109153"/>
            <a:ext cx="81217" cy="1209984"/>
          </a:xfrm>
          <a:prstGeom prst="bentConnector3">
            <a:avLst>
              <a:gd name="adj1" fmla="val -28146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3225434" y="6926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18" name="타원 117"/>
          <p:cNvSpPr/>
          <p:nvPr/>
        </p:nvSpPr>
        <p:spPr>
          <a:xfrm>
            <a:off x="3188561" y="37992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60" name="직사각형 59"/>
          <p:cNvSpPr/>
          <p:nvPr/>
        </p:nvSpPr>
        <p:spPr>
          <a:xfrm>
            <a:off x="1393534" y="2331662"/>
            <a:ext cx="1301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해당 그룹은 삭제 예정 그룹입니다</a:t>
            </a:r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0" algn="r"/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 예정일 </a:t>
            </a:r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 17-06-30</a:t>
            </a:r>
            <a:endParaRPr lang="en-US" altLang="ko-KR" sz="6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9632" y="23434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94" name="타원 93"/>
          <p:cNvSpPr/>
          <p:nvPr/>
        </p:nvSpPr>
        <p:spPr>
          <a:xfrm>
            <a:off x="3223000" y="52763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671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9636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3370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상세 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회원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돌아감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기록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group_deatil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하단 회원리스트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리스트 노출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노출정보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주행거리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CO2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소나무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가입일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 순은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그룹장이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제일 상단에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 이후에는 최근 가입한 회원이 가장 상위로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4-1)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그룹장에게는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마크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왼쪽으로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하면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이전 버튼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그룹장일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경우에만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의 회원리스트 옆 체크박스 노출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이전 후에는 해당 버튼 비활성화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요청을 한 대상자들이 전부 거절을 했을 때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다시 활성화 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삭제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회원 데이터 삭제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체크박스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이전하기 버튼 활성화됨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명까지 선택가능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이전하기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 안내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회원들에게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이전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안내 전달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[group_detail_3]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70074" y="2403997"/>
            <a:ext cx="35458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28529" y="2403997"/>
            <a:ext cx="5245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주행거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50701" y="2403997"/>
            <a:ext cx="54053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CO2</a:t>
            </a:r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8903" y="2403997"/>
            <a:ext cx="4395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소나무</a:t>
            </a:r>
            <a:endParaRPr lang="en-US" altLang="ko-KR" sz="7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88240" y="2403997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가입일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0539" y="2636911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33491" y="2636911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0587" y="2636911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26040" y="2636911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89122" y="2636911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1938" y="3053329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74693" y="3053329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44316" y="3053329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86689" y="3053329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773570" y="3053329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9552" y="167955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4630" y="203156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기록</a:t>
            </a:r>
            <a:endParaRPr lang="ko-KR" altLang="en-US" b="0" dirty="0"/>
          </a:p>
        </p:txBody>
      </p:sp>
      <p:sp>
        <p:nvSpPr>
          <p:cNvPr id="53" name="타원 52"/>
          <p:cNvSpPr/>
          <p:nvPr/>
        </p:nvSpPr>
        <p:spPr>
          <a:xfrm>
            <a:off x="435667" y="17407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1803019" y="2019394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회원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74178" y="2290787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746280" y="2290366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1887289" y="20525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8" name="타원 57"/>
          <p:cNvSpPr/>
          <p:nvPr/>
        </p:nvSpPr>
        <p:spPr>
          <a:xfrm>
            <a:off x="559206" y="24129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1900546" y="5229779"/>
            <a:ext cx="76479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그룹장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이전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756530" y="51174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63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365785" y="167200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79263" y="2071542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기록</a:t>
            </a:r>
            <a:endParaRPr lang="ko-KR" altLang="en-US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4607652" y="2059371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회원</a:t>
            </a:r>
            <a:endParaRPr lang="ko-KR" altLang="en-US" dirty="0"/>
          </a:p>
        </p:txBody>
      </p:sp>
      <p:sp>
        <p:nvSpPr>
          <p:cNvPr id="91" name="Close Window"/>
          <p:cNvSpPr>
            <a:spLocks noChangeAspect="1" noEditPoints="1"/>
          </p:cNvSpPr>
          <p:nvPr/>
        </p:nvSpPr>
        <p:spPr bwMode="auto">
          <a:xfrm>
            <a:off x="3441900" y="1733240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324023" y="2630945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65720" y="2630945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092816" y="2630945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558269" y="2630945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821351" y="2630945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324023" y="2846969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665720" y="2846969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092816" y="2846969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8269" y="2846969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821351" y="2846969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324023" y="3062993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665720" y="3062993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092816" y="3062993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558269" y="3062993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821351" y="3062993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Checkbox"/>
          <p:cNvSpPr>
            <a:spLocks noChangeAspect="1" noEditPoints="1"/>
          </p:cNvSpPr>
          <p:nvPr/>
        </p:nvSpPr>
        <p:spPr bwMode="auto">
          <a:xfrm>
            <a:off x="5379718" y="3108927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21789" y="5229779"/>
            <a:ext cx="76479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이전하기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347567" y="3076775"/>
            <a:ext cx="382025" cy="176203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/>
              <a:t>삭제</a:t>
            </a:r>
            <a:endParaRPr lang="ko-KR" altLang="en-US" sz="6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3479263" y="2385167"/>
            <a:ext cx="1900455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그룹장을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이전할 회원을 선택하세요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Checkbox"/>
          <p:cNvSpPr>
            <a:spLocks noChangeAspect="1" noEditPoints="1"/>
          </p:cNvSpPr>
          <p:nvPr/>
        </p:nvSpPr>
        <p:spPr bwMode="auto">
          <a:xfrm>
            <a:off x="5372287" y="2673822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꺾인 연결선 4"/>
          <p:cNvCxnSpPr>
            <a:stCxn id="59" idx="3"/>
            <a:endCxn id="121" idx="1"/>
          </p:cNvCxnSpPr>
          <p:nvPr/>
        </p:nvCxnSpPr>
        <p:spPr>
          <a:xfrm flipV="1">
            <a:off x="2665344" y="2492889"/>
            <a:ext cx="813919" cy="28446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782911" y="20525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5" name="타원 124"/>
          <p:cNvSpPr/>
          <p:nvPr/>
        </p:nvSpPr>
        <p:spPr>
          <a:xfrm>
            <a:off x="2249752" y="2983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26" name="타원 125"/>
          <p:cNvSpPr/>
          <p:nvPr/>
        </p:nvSpPr>
        <p:spPr>
          <a:xfrm>
            <a:off x="5192287" y="25029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127" name="타원 126"/>
          <p:cNvSpPr/>
          <p:nvPr/>
        </p:nvSpPr>
        <p:spPr>
          <a:xfrm>
            <a:off x="4641351" y="51397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984612" y="355036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275153" y="366728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3085781" y="40325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회원에게 </a:t>
            </a:r>
            <a:r>
              <a:rPr lang="ko-KR" altLang="en-US" sz="900" dirty="0" err="1" smtClean="0"/>
              <a:t>그룹장을</a:t>
            </a:r>
            <a:r>
              <a:rPr lang="ko-KR" altLang="en-US" sz="900" dirty="0" smtClean="0"/>
              <a:t> 이전하시겠습니까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sp>
        <p:nvSpPr>
          <p:cNvPr id="131" name="타원 130"/>
          <p:cNvSpPr/>
          <p:nvPr/>
        </p:nvSpPr>
        <p:spPr>
          <a:xfrm>
            <a:off x="2963057" y="34879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992277" y="458429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071280" y="463212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34" name="TextBox 133"/>
          <p:cNvSpPr txBox="1"/>
          <p:nvPr/>
        </p:nvSpPr>
        <p:spPr>
          <a:xfrm>
            <a:off x="4073259" y="463793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135" name="직선 연결선 134"/>
          <p:cNvCxnSpPr/>
          <p:nvPr/>
        </p:nvCxnSpPr>
        <p:spPr>
          <a:xfrm flipH="1">
            <a:off x="4011909" y="457909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3318765" y="366728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그룹장</a:t>
            </a:r>
            <a:r>
              <a:rPr lang="ko-KR" altLang="en-US" sz="1100" b="1" dirty="0" smtClean="0"/>
              <a:t> 이전 안내</a:t>
            </a:r>
            <a:endParaRPr lang="ko-KR" altLang="en-US" sz="1100" b="1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292973" y="352890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448900" y="370823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467544" y="4118016"/>
            <a:ext cx="172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회원을 삭제하시겠습니까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323528" y="456349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02531" y="461132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43" name="TextBox 142"/>
          <p:cNvSpPr txBox="1"/>
          <p:nvPr/>
        </p:nvSpPr>
        <p:spPr>
          <a:xfrm>
            <a:off x="1404510" y="46171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144" name="직선 연결선 143"/>
          <p:cNvCxnSpPr/>
          <p:nvPr/>
        </p:nvCxnSpPr>
        <p:spPr>
          <a:xfrm flipH="1">
            <a:off x="1343160" y="455830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21417" y="3685968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회원 삭제 안내</a:t>
            </a:r>
            <a:endParaRPr lang="ko-KR" altLang="en-US" sz="1100" b="1" dirty="0"/>
          </a:p>
        </p:txBody>
      </p:sp>
      <p:sp>
        <p:nvSpPr>
          <p:cNvPr id="112" name="타원 111"/>
          <p:cNvSpPr/>
          <p:nvPr/>
        </p:nvSpPr>
        <p:spPr>
          <a:xfrm>
            <a:off x="215536" y="35013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3390768" y="2290787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62870" y="2290366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4572" y="2673016"/>
            <a:ext cx="164298" cy="1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630539" y="2846968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3491" y="2846968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360587" y="2846968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826040" y="2846968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089122" y="2846968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33528" y="2646938"/>
            <a:ext cx="306024" cy="141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4-1</a:t>
            </a:r>
            <a:endParaRPr lang="ko-KR" altLang="en-US" sz="700" dirty="0"/>
          </a:p>
        </p:txBody>
      </p:sp>
      <p:sp>
        <p:nvSpPr>
          <p:cNvPr id="113" name="Checkbox"/>
          <p:cNvSpPr>
            <a:spLocks noChangeAspect="1" noEditPoints="1"/>
          </p:cNvSpPr>
          <p:nvPr/>
        </p:nvSpPr>
        <p:spPr bwMode="auto">
          <a:xfrm>
            <a:off x="5372287" y="2889846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1560" y="309342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2101" y="321034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12729" y="357563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그룹장</a:t>
            </a:r>
            <a:r>
              <a:rPr lang="ko-KR" altLang="en-US" sz="900" dirty="0" smtClean="0"/>
              <a:t> 후보로 추천되셨습니다</a:t>
            </a:r>
            <a:r>
              <a:rPr lang="en-US" altLang="ko-KR" sz="900" dirty="0" smtClean="0"/>
              <a:t>.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ko-KR" altLang="en-US" sz="900" dirty="0" err="1" smtClean="0"/>
              <a:t>그룹장</a:t>
            </a:r>
            <a:r>
              <a:rPr lang="ko-KR" altLang="en-US" sz="900" dirty="0" smtClean="0"/>
              <a:t> 위임을 받으시겠습니까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9225" y="412735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228" y="417517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거</a:t>
            </a:r>
            <a:r>
              <a:rPr lang="ko-KR" altLang="en-US" sz="1050" b="1" dirty="0"/>
              <a:t>절</a:t>
            </a:r>
            <a:endParaRPr lang="en-US" altLang="ko-KR" sz="105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00207" y="418099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수락</a:t>
            </a:r>
            <a:endParaRPr lang="en-US" altLang="ko-KR" sz="1050" b="1" dirty="0" smtClean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638857" y="412215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5713" y="321034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그룹장</a:t>
            </a:r>
            <a:r>
              <a:rPr lang="ko-KR" altLang="en-US" sz="1100" b="1" dirty="0" smtClean="0"/>
              <a:t> 이전 안내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7633" y="204997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기록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15680" y="169512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6022" y="2054842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회원</a:t>
            </a:r>
            <a:endParaRPr lang="ko-KR" altLang="en-US" b="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7181" y="2309195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23458" y="2309195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09063" y="5249700"/>
            <a:ext cx="71872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>
                <a:latin typeface="나눔고딕" pitchFamily="50" charset="-127"/>
                <a:ea typeface="나눔고딕" pitchFamily="50" charset="-127"/>
              </a:rPr>
              <a:t>그룹탈퇴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Close Window"/>
          <p:cNvSpPr>
            <a:spLocks noChangeAspect="1" noEditPoints="1"/>
          </p:cNvSpPr>
          <p:nvPr/>
        </p:nvSpPr>
        <p:spPr bwMode="auto">
          <a:xfrm>
            <a:off x="593993" y="1759204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39476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이전을 요청 받은 사용자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이전 요청 받았을 시에 그룹 상세 페이지 들어갔을 때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노출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이전 안내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거절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위임 거부되며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닫음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수락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위임되며 회원 리스트에서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그룹장으로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노출됨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endParaRPr lang="ko-KR" altLang="en-US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977910" y="692696"/>
            <a:ext cx="2890234" cy="5787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536460" y="30303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65190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3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자전거</a:t>
            </a:r>
            <a:r>
              <a:rPr lang="en-US" altLang="ko-KR" sz="3400" b="1" dirty="0" smtClean="0"/>
              <a:t>/</a:t>
            </a:r>
            <a:r>
              <a:rPr lang="ko-KR" altLang="en-US" sz="3400" b="1" dirty="0" smtClean="0"/>
              <a:t>대중교통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36731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59832" y="846589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14466" y="345425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571517" y="3781831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954848" y="4261147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039454" y="307172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29995" y="3115948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제한 안내</a:t>
            </a:r>
            <a:endParaRPr lang="ko-KR" alt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30647" y="3388096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자전거 </a:t>
            </a:r>
            <a:r>
              <a:rPr lang="en-US" altLang="ko-KR" sz="800" dirty="0"/>
              <a:t>NFC</a:t>
            </a:r>
            <a:r>
              <a:rPr lang="ko-KR" altLang="en-US" sz="800" dirty="0"/>
              <a:t>와 </a:t>
            </a:r>
            <a:r>
              <a:rPr lang="en-US" altLang="ko-KR" sz="800" dirty="0"/>
              <a:t>QR</a:t>
            </a:r>
            <a:r>
              <a:rPr lang="ko-KR" altLang="en-US" sz="800" dirty="0"/>
              <a:t>코드가 없는 </a:t>
            </a:r>
            <a:r>
              <a:rPr lang="ko-KR" altLang="en-US" sz="800" dirty="0" smtClean="0"/>
              <a:t>경우에는 대중교통 </a:t>
            </a:r>
            <a:r>
              <a:rPr lang="ko-KR" altLang="en-US" sz="800" dirty="0" err="1" smtClean="0"/>
              <a:t>환승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인증이 불가하며 </a:t>
            </a:r>
            <a:r>
              <a:rPr lang="ko-KR" altLang="en-US" sz="800" dirty="0" smtClean="0"/>
              <a:t>자전거 </a:t>
            </a:r>
            <a:r>
              <a:rPr lang="ko-KR" altLang="en-US" sz="800" dirty="0"/>
              <a:t>주행 기능만 사용할 수 있습니다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047119" y="410565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26122" y="41534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4128101" y="415929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4073977" y="412038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40561" y="3865150"/>
            <a:ext cx="133241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u="sng" dirty="0">
                <a:solidFill>
                  <a:srgbClr val="3498DB"/>
                </a:solidFill>
              </a:rPr>
              <a:t>자전거 </a:t>
            </a:r>
            <a:r>
              <a:rPr lang="en-US" altLang="ko-KR" sz="700" b="1" u="sng" dirty="0">
                <a:solidFill>
                  <a:srgbClr val="3498DB"/>
                </a:solidFill>
              </a:rPr>
              <a:t>NFC/QR</a:t>
            </a:r>
            <a:r>
              <a:rPr lang="ko-KR" altLang="en-US" sz="700" b="1" u="sng" dirty="0" smtClean="0">
                <a:solidFill>
                  <a:srgbClr val="3498DB"/>
                </a:solidFill>
              </a:rPr>
              <a:t>코드 신청하기</a:t>
            </a:r>
            <a:endParaRPr lang="en-US" altLang="ko-KR" sz="700" b="1" u="sng" dirty="0">
              <a:solidFill>
                <a:srgbClr val="3498DB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3594" y="1693188"/>
            <a:ext cx="2160000" cy="3877764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30097"/>
              </p:ext>
            </p:extLst>
          </p:nvPr>
        </p:nvGraphicFramePr>
        <p:xfrm>
          <a:off x="5345981" y="758276"/>
          <a:ext cx="3788419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884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탑승인증</a:t>
                      </a:r>
                      <a:endParaRPr lang="en-US" altLang="ko-KR" sz="1050" b="1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탑승 버튼 클릭 시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탑승 인증을 하지 않은 회원은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뜸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탑승 인증 후 회원은 이전에 인증했던 방식에 따라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있는 경우에는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bike_start_qr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 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노출되는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 밖 클릭 시 해당 창 사라짐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단 한번도 자전거 인증을 하지 않은 회원에게 뜨는 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NFC/QR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있을 때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[bike_certification_1]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인증 제한 안내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bike_ing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페이지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bike-register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 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꺼져 있을 때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닫힘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3363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02843" y="4084692"/>
            <a:ext cx="997567" cy="71246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4125" y="4084692"/>
            <a:ext cx="997567" cy="78446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대중교통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600" y="4455400"/>
            <a:ext cx="2183186" cy="11338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2" y="4473407"/>
            <a:ext cx="2069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자전거에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부착되어 있나요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※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인증방식은 설정메뉴에서 변경 가능 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76984" y="40667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6" name="타원 25"/>
          <p:cNvSpPr/>
          <p:nvPr/>
        </p:nvSpPr>
        <p:spPr>
          <a:xfrm>
            <a:off x="476323" y="44057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15035" y="494116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1560" y="4941168"/>
            <a:ext cx="10759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NFC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1560" y="5157192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코드가 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1560" y="5373216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NFC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코드가 없습니다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6984" y="49588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5" name="타원 44"/>
          <p:cNvSpPr/>
          <p:nvPr/>
        </p:nvSpPr>
        <p:spPr>
          <a:xfrm>
            <a:off x="476984" y="51926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2993679" y="30493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3614466" y="38465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1" name="타원 50"/>
          <p:cNvSpPr/>
          <p:nvPr/>
        </p:nvSpPr>
        <p:spPr>
          <a:xfrm>
            <a:off x="476984" y="53909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2" name="직사각형 51"/>
          <p:cNvSpPr/>
          <p:nvPr/>
        </p:nvSpPr>
        <p:spPr>
          <a:xfrm>
            <a:off x="3128761" y="2252509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53" name="직사각형 52"/>
          <p:cNvSpPr/>
          <p:nvPr/>
        </p:nvSpPr>
        <p:spPr>
          <a:xfrm>
            <a:off x="3128761" y="1268760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4" name="타원 53"/>
          <p:cNvSpPr/>
          <p:nvPr/>
        </p:nvSpPr>
        <p:spPr>
          <a:xfrm>
            <a:off x="3077895" y="1178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354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4632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</a:t>
                      </a:r>
                      <a:r>
                        <a:rPr lang="ko-KR" altLang="en-US" sz="1100" b="0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51551"/>
              </p:ext>
            </p:extLst>
          </p:nvPr>
        </p:nvGraphicFramePr>
        <p:xfrm>
          <a:off x="5868144" y="806145"/>
          <a:ext cx="3168352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탑승인증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_NFC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-NFC </a:t>
                      </a:r>
                      <a:r>
                        <a:rPr lang="ko-KR" altLang="en-US" sz="1000" b="1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태깅하는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애니메이션 추가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-[</a:t>
                      </a:r>
                      <a:r>
                        <a:rPr lang="en-US" altLang="ko-KR" sz="1000" b="1" dirty="0" smtClean="0">
                          <a:solidFill>
                            <a:sysClr val="windowText" lastClr="000000"/>
                          </a:solidFill>
                        </a:rPr>
                        <a:t>bike_certification_2]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페이지에서 온 경우 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2)-6)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참고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이전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돌아감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NFC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스캔 인증 성공하면 뜨는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bike_certification_3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스캔 최초 인증 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</a:rPr>
                        <a:t>bike_certification_2] </a:t>
                      </a: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최초 인증 이후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없이 주행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75576" y="3284984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자전거에 부착된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를 태그해주세요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NFC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Close Window"/>
          <p:cNvSpPr>
            <a:spLocks noChangeAspect="1" noEditPoints="1"/>
          </p:cNvSpPr>
          <p:nvPr/>
        </p:nvSpPr>
        <p:spPr bwMode="auto">
          <a:xfrm>
            <a:off x="863659" y="16894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5822" y="1613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563888" y="483453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80418" y="377641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70959" y="389333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81587" y="425861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NFC</a:t>
            </a:r>
            <a:r>
              <a:rPr lang="ko-KR" altLang="en-US" sz="900" dirty="0" smtClean="0"/>
              <a:t> 인식에 성공하였습니다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자전거 주행을 시작합니다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31" name="타원 30"/>
          <p:cNvSpPr/>
          <p:nvPr/>
        </p:nvSpPr>
        <p:spPr>
          <a:xfrm>
            <a:off x="3658863" y="37140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688083" y="481033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67086" y="485816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4769065" y="486398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4707715" y="48051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680418" y="47203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51" name="타원 50"/>
          <p:cNvSpPr/>
          <p:nvPr/>
        </p:nvSpPr>
        <p:spPr>
          <a:xfrm>
            <a:off x="4747722" y="47445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9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3563888" y="1813218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680418" y="75510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970959" y="78483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781587" y="107460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최초 인증이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이후부터는 인증방식이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태그로 저장되며 설정 페이지에서 변경하실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" name="타원 55"/>
          <p:cNvSpPr/>
          <p:nvPr/>
        </p:nvSpPr>
        <p:spPr>
          <a:xfrm>
            <a:off x="3599912" y="6926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57" name="직선 연결선 56"/>
          <p:cNvCxnSpPr/>
          <p:nvPr/>
        </p:nvCxnSpPr>
        <p:spPr>
          <a:xfrm>
            <a:off x="3688083" y="178902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276677" y="186054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59" name="타원 58"/>
          <p:cNvSpPr/>
          <p:nvPr/>
        </p:nvSpPr>
        <p:spPr>
          <a:xfrm>
            <a:off x="4293501" y="1897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3589728" y="330699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06258" y="224887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970959" y="232530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실</a:t>
            </a:r>
            <a:r>
              <a:rPr lang="ko-KR" altLang="en-US" sz="1100" b="1" dirty="0"/>
              <a:t>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81587" y="2658919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등록된 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가 일치하지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않습니다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를 확인 후 다시 태그해주세요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64" name="타원 63"/>
          <p:cNvSpPr/>
          <p:nvPr/>
        </p:nvSpPr>
        <p:spPr>
          <a:xfrm>
            <a:off x="3658863" y="21864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4</a:t>
            </a:r>
            <a:endParaRPr lang="ko-KR" altLang="en-US" sz="70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3688083" y="328279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3680418" y="31927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68" name="타원 67"/>
          <p:cNvSpPr/>
          <p:nvPr/>
        </p:nvSpPr>
        <p:spPr>
          <a:xfrm>
            <a:off x="4747722" y="32169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4848989" y="3335876"/>
            <a:ext cx="7230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cxnSp>
        <p:nvCxnSpPr>
          <p:cNvPr id="70" name="직선 연결선 69"/>
          <p:cNvCxnSpPr/>
          <p:nvPr/>
        </p:nvCxnSpPr>
        <p:spPr>
          <a:xfrm flipH="1">
            <a:off x="4693059" y="32823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63888" y="6336595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680418" y="527847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970959" y="539539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실패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781587" y="576068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NFC </a:t>
            </a:r>
            <a:r>
              <a:rPr lang="ko-KR" altLang="en-US" sz="900" dirty="0" smtClean="0"/>
              <a:t>인식에 실패했습니다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확인 후 다시 태그해주세요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75" name="타원 74"/>
          <p:cNvSpPr/>
          <p:nvPr/>
        </p:nvSpPr>
        <p:spPr>
          <a:xfrm>
            <a:off x="3658863" y="52160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688083" y="631240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4707715" y="630720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3680418" y="62224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79" name="타원 78"/>
          <p:cNvSpPr/>
          <p:nvPr/>
        </p:nvSpPr>
        <p:spPr>
          <a:xfrm>
            <a:off x="4747722" y="62465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4757748" y="6387163"/>
            <a:ext cx="905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/>
              <a:t>인증없이</a:t>
            </a:r>
            <a:r>
              <a:rPr lang="ko-KR" altLang="en-US" sz="900" b="1" dirty="0" smtClean="0"/>
              <a:t> 주행</a:t>
            </a:r>
            <a:endParaRPr lang="en-US" altLang="ko-KR" sz="900" b="1" dirty="0" smtClean="0"/>
          </a:p>
        </p:txBody>
      </p:sp>
      <p:sp>
        <p:nvSpPr>
          <p:cNvPr id="81" name="TextBox 80"/>
          <p:cNvSpPr txBox="1"/>
          <p:nvPr/>
        </p:nvSpPr>
        <p:spPr>
          <a:xfrm>
            <a:off x="3862770" y="6394149"/>
            <a:ext cx="723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재시도</a:t>
            </a:r>
            <a:endParaRPr lang="en-US" altLang="ko-KR" sz="900" b="1" dirty="0" smtClean="0"/>
          </a:p>
        </p:txBody>
      </p:sp>
      <p:sp>
        <p:nvSpPr>
          <p:cNvPr id="82" name="왼쪽 대괄호 81"/>
          <p:cNvSpPr/>
          <p:nvPr/>
        </p:nvSpPr>
        <p:spPr>
          <a:xfrm>
            <a:off x="3455876" y="1237474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대괄호 82"/>
          <p:cNvSpPr/>
          <p:nvPr/>
        </p:nvSpPr>
        <p:spPr>
          <a:xfrm>
            <a:off x="3455876" y="4093285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3131840" y="4805143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후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31840" y="2059439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시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89533" y="33501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25776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2330"/>
              </p:ext>
            </p:extLst>
          </p:nvPr>
        </p:nvGraphicFramePr>
        <p:xfrm>
          <a:off x="5868144" y="806145"/>
          <a:ext cx="324036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40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탑승인증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_QR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코드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-NFC </a:t>
                      </a:r>
                      <a:r>
                        <a:rPr lang="ko-KR" altLang="en-US" sz="1000" b="1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태깅하는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애니메이션 추가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-[</a:t>
                      </a:r>
                      <a:r>
                        <a:rPr lang="en-US" altLang="ko-KR" sz="1000" b="1" dirty="0" smtClean="0">
                          <a:solidFill>
                            <a:sysClr val="windowText" lastClr="000000"/>
                          </a:solidFill>
                        </a:rPr>
                        <a:t>bike_certification_2]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페이지에서 온 경우 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2)-6)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참고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이전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돌아감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영역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클릭으로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플래쉬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가능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(off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디폴트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bike_certification_3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최초 인증 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</a:rPr>
                        <a:t>bike_certification_2] </a:t>
                      </a: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최초 인증 이후 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없이 주행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380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762108" y="160660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QR CODE READER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Close Window"/>
          <p:cNvSpPr>
            <a:spLocks noChangeAspect="1" noEditPoints="1"/>
          </p:cNvSpPr>
          <p:nvPr/>
        </p:nvSpPr>
        <p:spPr bwMode="auto">
          <a:xfrm>
            <a:off x="838223" y="166974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96730" y="15378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pic>
        <p:nvPicPr>
          <p:cNvPr id="39" name="Picture 9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25541"/>
          <a:stretch/>
        </p:blipFill>
        <p:spPr bwMode="auto">
          <a:xfrm>
            <a:off x="786730" y="1909450"/>
            <a:ext cx="2197667" cy="35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55576" y="1926290"/>
            <a:ext cx="2188923" cy="3537258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9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5" t="18749" r="33603" b="36644"/>
          <a:stretch/>
        </p:blipFill>
        <p:spPr bwMode="auto">
          <a:xfrm>
            <a:off x="1021439" y="2597104"/>
            <a:ext cx="1584176" cy="1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73306" y="4294580"/>
            <a:ext cx="153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자전거에 부착된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QR</a:t>
            </a:r>
            <a:r>
              <a:rPr lang="ko-KR" altLang="en-US" sz="1000" dirty="0" smtClean="0">
                <a:solidFill>
                  <a:schemeClr val="bg1"/>
                </a:solidFill>
              </a:rPr>
              <a:t>코드를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스캔해</a:t>
            </a:r>
            <a:r>
              <a:rPr lang="ko-KR" altLang="en-US" sz="1000" dirty="0" smtClean="0">
                <a:solidFill>
                  <a:schemeClr val="bg1"/>
                </a:solidFill>
              </a:rPr>
              <a:t> 주세요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21438" y="2597103"/>
            <a:ext cx="1584176" cy="15841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L 도형 43"/>
          <p:cNvSpPr/>
          <p:nvPr/>
        </p:nvSpPr>
        <p:spPr>
          <a:xfrm>
            <a:off x="947658" y="396525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L 도형 44"/>
          <p:cNvSpPr/>
          <p:nvPr/>
        </p:nvSpPr>
        <p:spPr>
          <a:xfrm flipH="1">
            <a:off x="2449112" y="396525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/>
          <p:cNvSpPr/>
          <p:nvPr/>
        </p:nvSpPr>
        <p:spPr>
          <a:xfrm flipV="1">
            <a:off x="947658" y="2538593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/>
          <p:cNvSpPr/>
          <p:nvPr/>
        </p:nvSpPr>
        <p:spPr>
          <a:xfrm flipH="1" flipV="1">
            <a:off x="2449112" y="2533137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48223" y="26044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5" b="99758" l="7190" r="94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158" y="5013176"/>
            <a:ext cx="163641" cy="2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/>
          <p:cNvSpPr/>
          <p:nvPr/>
        </p:nvSpPr>
        <p:spPr>
          <a:xfrm>
            <a:off x="2410023" y="503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3563888" y="483453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80418" y="377641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970959" y="389333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성공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781587" y="425861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QR</a:t>
            </a:r>
            <a:r>
              <a:rPr lang="ko-KR" altLang="en-US" sz="900" dirty="0" smtClean="0"/>
              <a:t>코드 인식에 성공하였습니다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자전거 주행을 시작합니다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55" name="타원 54"/>
          <p:cNvSpPr/>
          <p:nvPr/>
        </p:nvSpPr>
        <p:spPr>
          <a:xfrm>
            <a:off x="3658863" y="37140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3688083" y="481033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767086" y="485816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4769065" y="486398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4707715" y="48051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3680418" y="47203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61" name="타원 60"/>
          <p:cNvSpPr/>
          <p:nvPr/>
        </p:nvSpPr>
        <p:spPr>
          <a:xfrm>
            <a:off x="4747722" y="47445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3563888" y="1813218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80418" y="75510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970959" y="78483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성공</a:t>
            </a:r>
            <a:endParaRPr lang="ko-KR" altLang="en-US" sz="11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781587" y="107460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코드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최초 인증이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이후부터는 인증방식이 </a:t>
            </a:r>
            <a:r>
              <a:rPr lang="en-US" altLang="ko-KR" sz="900" dirty="0"/>
              <a:t>QR</a:t>
            </a:r>
            <a:r>
              <a:rPr lang="ko-KR" altLang="en-US" sz="900" dirty="0" smtClean="0"/>
              <a:t>코드로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저장되며 설정 페이지에서 변경하실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66" name="직선 연결선 65"/>
          <p:cNvCxnSpPr/>
          <p:nvPr/>
        </p:nvCxnSpPr>
        <p:spPr>
          <a:xfrm>
            <a:off x="3688083" y="178902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76677" y="186054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68" name="타원 67"/>
          <p:cNvSpPr/>
          <p:nvPr/>
        </p:nvSpPr>
        <p:spPr>
          <a:xfrm>
            <a:off x="4293501" y="1897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3589728" y="330699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706258" y="224887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970959" y="232530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실</a:t>
            </a:r>
            <a:r>
              <a:rPr lang="ko-KR" altLang="en-US" sz="1100" b="1" dirty="0"/>
              <a:t>패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781587" y="2658919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등록된 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코드가 일치하지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않습니다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코드를 확인 후 다시 태그해주세요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83" name="타원 82"/>
          <p:cNvSpPr/>
          <p:nvPr/>
        </p:nvSpPr>
        <p:spPr>
          <a:xfrm>
            <a:off x="3658863" y="21864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3688083" y="328279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3680418" y="31927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7" name="타원 86"/>
          <p:cNvSpPr/>
          <p:nvPr/>
        </p:nvSpPr>
        <p:spPr>
          <a:xfrm>
            <a:off x="4747722" y="32169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4693059" y="32823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3680418" y="527847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970959" y="539539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실패</a:t>
            </a:r>
            <a:endParaRPr lang="ko-KR" altLang="en-US" sz="11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781587" y="576068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QR</a:t>
            </a:r>
            <a:r>
              <a:rPr lang="ko-KR" altLang="en-US" sz="900" dirty="0" smtClean="0"/>
              <a:t>코드 인식에 성공하였습니다</a:t>
            </a:r>
            <a:r>
              <a:rPr lang="en-US" altLang="ko-KR" sz="900" dirty="0" smtClean="0"/>
              <a:t>.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코드를 확인 후 다시 태그해주세요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93" name="타원 92"/>
          <p:cNvSpPr/>
          <p:nvPr/>
        </p:nvSpPr>
        <p:spPr>
          <a:xfrm>
            <a:off x="3658863" y="52160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3688083" y="631240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707715" y="630720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680418" y="62224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  <p:sp>
        <p:nvSpPr>
          <p:cNvPr id="97" name="타원 96"/>
          <p:cNvSpPr/>
          <p:nvPr/>
        </p:nvSpPr>
        <p:spPr>
          <a:xfrm>
            <a:off x="4747722" y="62465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13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4757748" y="6387163"/>
            <a:ext cx="905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/>
              <a:t>인증없이</a:t>
            </a:r>
            <a:r>
              <a:rPr lang="ko-KR" altLang="en-US" sz="900" b="1" dirty="0" smtClean="0"/>
              <a:t> 주행</a:t>
            </a:r>
            <a:endParaRPr lang="en-US" altLang="ko-KR" sz="900" b="1" dirty="0" smtClean="0"/>
          </a:p>
        </p:txBody>
      </p:sp>
      <p:sp>
        <p:nvSpPr>
          <p:cNvPr id="99" name="TextBox 98"/>
          <p:cNvSpPr txBox="1"/>
          <p:nvPr/>
        </p:nvSpPr>
        <p:spPr>
          <a:xfrm>
            <a:off x="3862770" y="6394149"/>
            <a:ext cx="723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재시도</a:t>
            </a:r>
            <a:endParaRPr lang="en-US" altLang="ko-KR" sz="900" b="1" dirty="0" smtClean="0"/>
          </a:p>
        </p:txBody>
      </p:sp>
      <p:sp>
        <p:nvSpPr>
          <p:cNvPr id="100" name="왼쪽 대괄호 99"/>
          <p:cNvSpPr/>
          <p:nvPr/>
        </p:nvSpPr>
        <p:spPr>
          <a:xfrm>
            <a:off x="3455876" y="1237474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왼쪽 대괄호 100"/>
          <p:cNvSpPr/>
          <p:nvPr/>
        </p:nvSpPr>
        <p:spPr>
          <a:xfrm>
            <a:off x="3455876" y="4093285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131840" y="1875175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시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131840" y="4805143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후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48989" y="3335876"/>
            <a:ext cx="7230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3789533" y="33501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14068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63"/>
          <a:stretch/>
        </p:blipFill>
        <p:spPr bwMode="auto">
          <a:xfrm>
            <a:off x="780802" y="1936067"/>
            <a:ext cx="2142634" cy="350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17025" y="3887956"/>
            <a:ext cx="334695" cy="549156"/>
            <a:chOff x="1664805" y="3649651"/>
            <a:chExt cx="334695" cy="549156"/>
          </a:xfrm>
        </p:grpSpPr>
        <p:sp>
          <p:nvSpPr>
            <p:cNvPr id="14" name="자유형 13"/>
            <p:cNvSpPr/>
            <p:nvPr/>
          </p:nvSpPr>
          <p:spPr>
            <a:xfrm>
              <a:off x="1664805" y="3649651"/>
              <a:ext cx="270675" cy="541349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866216" y="4005064"/>
              <a:ext cx="133284" cy="193743"/>
            </a:xfrm>
            <a:prstGeom prst="rect">
              <a:avLst/>
            </a:prstGeom>
            <a:noFill/>
          </p:spPr>
        </p:pic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186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27584" y="220486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66216" y="220486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1999" y="1867684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1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32" y="266542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57657" y="160507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자전거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7657" y="159617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0755" y="16575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9981"/>
              </p:ext>
            </p:extLst>
          </p:nvPr>
        </p:nvGraphicFramePr>
        <p:xfrm>
          <a:off x="4932040" y="692696"/>
          <a:ext cx="4104456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1044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주행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전 안내 문구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2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후 사라지며 주행기록 시작됨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탭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기록중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주행하는 속도 실시간으로 노출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주행하고 있는 거리 실시간으로 기록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위치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사용자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현위치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ON/OFF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 확대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zoom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으로만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버튼 없음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 찾기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bike_ing_direction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참고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사용자 시야 범위 표시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주변시설 찾기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Bike_ing_search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9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위치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마커로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9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이동경로에 따라 선으로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지도는 사용자가 주행하는 방향으로 변경되어 보여져야 함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트래킹이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옆으로 그려지는 것을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막고자함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9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주행 기록 일시 정지되며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11-1)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재시작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버튼으로 변경됨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11-1)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재시작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버튼으로 변경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 정지 시점부터 재 시작까지 일직선으로 표기하지만 서버에서는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내용이 아닌 것으로 기록됨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12)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주행종료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다음슬라이드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bike_end_pop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13)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다음슬라이드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bike_end_pop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자전거 인증하지 않은 사용자는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ke_end_pop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757657" y="21202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826573" y="21202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51212" y="26560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29" b="100000" l="8929" r="100000">
                        <a14:foregroundMark x1="48214" y1="51786" x2="46429" y2="66071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57" y="2921068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2451212" y="2964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521782" y="45104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76216" y="38193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051720" y="41282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27584" y="44952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58" name="직선 화살표 연결선 2057"/>
          <p:cNvCxnSpPr/>
          <p:nvPr/>
        </p:nvCxnSpPr>
        <p:spPr>
          <a:xfrm flipV="1">
            <a:off x="1187624" y="4806527"/>
            <a:ext cx="2781917" cy="12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3935044" y="4468109"/>
            <a:ext cx="348924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61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0" y="4627508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12" b="100000" l="9174" r="90826">
                        <a14:foregroundMark x1="36697" y1="54118" x2="73394" y2="50588"/>
                        <a14:foregroundMark x1="56881" y1="30588" x2="40367" y2="71765"/>
                        <a14:foregroundMark x1="29358" y1="42353" x2="56881" y2="7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16930"/>
            <a:ext cx="410409" cy="3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61429" y="4570883"/>
            <a:ext cx="5020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rPr>
              <a:t>클릭 시</a:t>
            </a:r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1998" y="5163216"/>
            <a:ext cx="2190712" cy="283532"/>
            <a:chOff x="771998" y="5163216"/>
            <a:chExt cx="2190712" cy="283532"/>
          </a:xfrm>
        </p:grpSpPr>
        <p:sp>
          <p:nvSpPr>
            <p:cNvPr id="5" name="직사각형 4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1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632324" y="4665204"/>
            <a:ext cx="271770" cy="271770"/>
            <a:chOff x="2632324" y="4665204"/>
            <a:chExt cx="271770" cy="271770"/>
          </a:xfrm>
        </p:grpSpPr>
        <p:sp>
          <p:nvSpPr>
            <p:cNvPr id="39" name="타원 38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80802" y="3412593"/>
            <a:ext cx="2139595" cy="283532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기록을 시작합니다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77597" y="33225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17584" y="1867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817704" y="50360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16709" y="50503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2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0" y="883023"/>
            <a:ext cx="4067944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84004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bike_end_pop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18227"/>
              </p:ext>
            </p:extLst>
          </p:nvPr>
        </p:nvGraphicFramePr>
        <p:xfrm>
          <a:off x="5868144" y="806145"/>
          <a:ext cx="3168352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시 팝업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화면에서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주행종료 버튼 클릭 시 팝업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화면으로 돌아감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bike_end_history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이동함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화면에서 대중교통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돌아감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이동함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R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페이지에서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인증하지 않은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R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사용자에게 보이는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R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돌아감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438580" y="143848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63568" y="105595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54109" y="117287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주행 종료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964737" y="1506705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기록을 종료하고 현재까지의 주행 정보를 저장합니다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종료 하시겠습니까</a:t>
            </a:r>
            <a:r>
              <a:rPr lang="en-US" altLang="ko-KR" sz="900" dirty="0" smtClean="0"/>
              <a:t>?</a:t>
            </a:r>
          </a:p>
        </p:txBody>
      </p:sp>
      <p:cxnSp>
        <p:nvCxnSpPr>
          <p:cNvPr id="51" name="직선 연결선 50"/>
          <p:cNvCxnSpPr>
            <a:endCxn id="48" idx="2"/>
          </p:cNvCxnSpPr>
          <p:nvPr/>
        </p:nvCxnSpPr>
        <p:spPr>
          <a:xfrm flipH="1">
            <a:off x="1890865" y="208468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683568" y="9659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871233" y="208988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50236" y="21377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1952215" y="214352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470782" y="315669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27833" y="3484270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811164" y="3963586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95770" y="2774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186311" y="2891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대중교통 </a:t>
            </a:r>
            <a:r>
              <a:rPr lang="ko-KR" altLang="en-US" sz="1100" b="1" dirty="0" err="1" smtClean="0"/>
              <a:t>환승</a:t>
            </a:r>
            <a:endParaRPr lang="ko-KR" altLang="en-US" sz="11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996939" y="322491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기록을 저장하고 대중교통으로 </a:t>
            </a:r>
            <a:r>
              <a:rPr lang="ko-KR" altLang="en-US" sz="900" dirty="0" err="1" smtClean="0"/>
              <a:t>환승합니다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환승하시겠습니까</a:t>
            </a:r>
            <a:r>
              <a:rPr lang="en-US" altLang="ko-KR" sz="900" dirty="0" smtClean="0"/>
              <a:t>?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903435" y="3808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2438" y="3855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5" name="TextBox 64"/>
          <p:cNvSpPr txBox="1"/>
          <p:nvPr/>
        </p:nvSpPr>
        <p:spPr>
          <a:xfrm>
            <a:off x="1984417" y="3861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76" name="직선 연결선 75"/>
          <p:cNvCxnSpPr/>
          <p:nvPr/>
        </p:nvCxnSpPr>
        <p:spPr>
          <a:xfrm flipH="1">
            <a:off x="1930293" y="380758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691233" y="27457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3853214" y="143848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810265" y="1766061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3278202" y="108356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568743" y="117287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제한 안내</a:t>
            </a:r>
            <a:endParaRPr lang="ko-KR" altLang="en-US" sz="11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3379371" y="1471136"/>
            <a:ext cx="187220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자전거 </a:t>
            </a:r>
            <a:r>
              <a:rPr lang="en-US" altLang="ko-KR" sz="900" dirty="0"/>
              <a:t>NFC</a:t>
            </a:r>
            <a:r>
              <a:rPr lang="ko-KR" altLang="en-US" sz="900" dirty="0"/>
              <a:t>와 </a:t>
            </a:r>
            <a:r>
              <a:rPr lang="en-US" altLang="ko-KR" sz="900" dirty="0"/>
              <a:t>QR</a:t>
            </a:r>
            <a:r>
              <a:rPr lang="ko-KR" altLang="en-US" sz="900" dirty="0"/>
              <a:t>코드가 없는 경우에는 대중교통 </a:t>
            </a:r>
            <a:r>
              <a:rPr lang="ko-KR" altLang="en-US" sz="900" dirty="0" err="1"/>
              <a:t>환승</a:t>
            </a:r>
            <a:r>
              <a:rPr lang="ko-KR" altLang="en-US" sz="900" dirty="0"/>
              <a:t> 인증이 불가하며 자전거 주행 기능만 사용할 수 있습니다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7" name="직선 연결선 86"/>
          <p:cNvCxnSpPr/>
          <p:nvPr/>
        </p:nvCxnSpPr>
        <p:spPr>
          <a:xfrm>
            <a:off x="3285867" y="213285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85872" y="216697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90" name="타원 89"/>
          <p:cNvSpPr/>
          <p:nvPr/>
        </p:nvSpPr>
        <p:spPr>
          <a:xfrm>
            <a:off x="3073665" y="10559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709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46347" y="2208820"/>
            <a:ext cx="2165636" cy="3308411"/>
            <a:chOff x="546347" y="2208820"/>
            <a:chExt cx="2165636" cy="330841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6" t="29747" r="2635" b="2461"/>
            <a:stretch/>
          </p:blipFill>
          <p:spPr>
            <a:xfrm>
              <a:off x="546347" y="2208820"/>
              <a:ext cx="2165636" cy="3308411"/>
            </a:xfrm>
            <a:prstGeom prst="rect">
              <a:avLst/>
            </a:prstGeom>
          </p:spPr>
        </p:pic>
        <p:sp>
          <p:nvSpPr>
            <p:cNvPr id="117" name="직사각형 116"/>
            <p:cNvSpPr/>
            <p:nvPr/>
          </p:nvSpPr>
          <p:spPr>
            <a:xfrm>
              <a:off x="1331071" y="3173314"/>
              <a:ext cx="301300" cy="27956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65"/>
          <a:stretch/>
        </p:blipFill>
        <p:spPr bwMode="auto">
          <a:xfrm>
            <a:off x="3381699" y="2004125"/>
            <a:ext cx="2160313" cy="351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5349" y="4516064"/>
            <a:ext cx="347290" cy="100116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5418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방향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방향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클릭 시 현재 내 시야 방향대로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맵이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회전되며 시야 표시가 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주행한 거리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내가 보는 시야 표시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다시 지도로 돌아감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5735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bike_ing_direction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방</a:t>
            </a:r>
            <a:r>
              <a:rPr lang="ko-KR" altLang="en-US" dirty="0"/>
              <a:t>향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버튼 클릭 시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4124761" y="2996952"/>
            <a:ext cx="691510" cy="514695"/>
            <a:chOff x="1605753" y="3721068"/>
            <a:chExt cx="691510" cy="514695"/>
          </a:xfrm>
        </p:grpSpPr>
        <p:sp>
          <p:nvSpPr>
            <p:cNvPr id="65" name="자유형 64"/>
            <p:cNvSpPr/>
            <p:nvPr/>
          </p:nvSpPr>
          <p:spPr>
            <a:xfrm>
              <a:off x="1605753" y="3721068"/>
              <a:ext cx="329728" cy="469932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flipH="1">
              <a:off x="1928026" y="3729792"/>
              <a:ext cx="369237" cy="469932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873028" y="4042020"/>
              <a:ext cx="133284" cy="193743"/>
            </a:xfrm>
            <a:prstGeom prst="rect">
              <a:avLst/>
            </a:prstGeom>
            <a:noFill/>
          </p:spPr>
        </p:pic>
      </p:grpSp>
      <p:sp>
        <p:nvSpPr>
          <p:cNvPr id="72" name="직사각형 71"/>
          <p:cNvSpPr/>
          <p:nvPr/>
        </p:nvSpPr>
        <p:spPr>
          <a:xfrm>
            <a:off x="3432746" y="2028800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471378" y="2028800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377161" y="1691620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" name="그림 1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094" y="2489362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34" y="4655137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" name="그룹 91"/>
          <p:cNvGrpSpPr/>
          <p:nvPr/>
        </p:nvGrpSpPr>
        <p:grpSpPr>
          <a:xfrm>
            <a:off x="5218856" y="2746528"/>
            <a:ext cx="288032" cy="374422"/>
            <a:chOff x="3563888" y="2813346"/>
            <a:chExt cx="288032" cy="374422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29" b="100000" l="8929" r="100000">
                          <a14:foregroundMark x1="48214" y1="51786" x2="46429" y2="66071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921068"/>
              <a:ext cx="2667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" name="직사각형 93"/>
            <p:cNvSpPr/>
            <p:nvPr/>
          </p:nvSpPr>
          <p:spPr>
            <a:xfrm>
              <a:off x="3591912" y="2813346"/>
              <a:ext cx="2600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altLang="ko-KR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N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624153" y="203032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662785" y="203032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68568" y="1693144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6" name="그림 1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01" y="249088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29" b="100000" l="8929" r="100000">
                        <a14:foregroundMark x1="48214" y1="51786" x2="46429" y2="66071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26" y="2746528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9" y="4655137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" name="타원 117"/>
          <p:cNvSpPr/>
          <p:nvPr/>
        </p:nvSpPr>
        <p:spPr>
          <a:xfrm>
            <a:off x="2224926" y="27380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3415147" y="34528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4741456" y="30370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자유형 120"/>
          <p:cNvSpPr/>
          <p:nvPr/>
        </p:nvSpPr>
        <p:spPr>
          <a:xfrm>
            <a:off x="891380" y="3240642"/>
            <a:ext cx="590341" cy="1092315"/>
          </a:xfrm>
          <a:custGeom>
            <a:avLst/>
            <a:gdLst>
              <a:gd name="connsiteX0" fmla="*/ 152400 w 152400"/>
              <a:gd name="connsiteY0" fmla="*/ 304800 h 304800"/>
              <a:gd name="connsiteX1" fmla="*/ 0 w 1524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" h="304800">
                <a:moveTo>
                  <a:pt x="152400" y="304800"/>
                </a:moveTo>
                <a:lnTo>
                  <a:pt x="0" y="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8" descr="gps, location, map, marker, pin icon"/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8" r="15365"/>
          <a:stretch>
            <a:fillRect/>
          </a:stretch>
        </p:blipFill>
        <p:spPr bwMode="auto">
          <a:xfrm>
            <a:off x="1428820" y="4149080"/>
            <a:ext cx="133284" cy="193743"/>
          </a:xfrm>
          <a:prstGeom prst="rect">
            <a:avLst/>
          </a:prstGeom>
          <a:noFill/>
        </p:spPr>
      </p:pic>
      <p:cxnSp>
        <p:nvCxnSpPr>
          <p:cNvPr id="122" name="직선 화살표 연결선 121"/>
          <p:cNvCxnSpPr/>
          <p:nvPr/>
        </p:nvCxnSpPr>
        <p:spPr>
          <a:xfrm flipV="1">
            <a:off x="2367041" y="2918066"/>
            <a:ext cx="2781917" cy="12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자유형 122"/>
          <p:cNvSpPr/>
          <p:nvPr/>
        </p:nvSpPr>
        <p:spPr>
          <a:xfrm flipH="1">
            <a:off x="3439096" y="3484625"/>
            <a:ext cx="1014288" cy="192149"/>
          </a:xfrm>
          <a:custGeom>
            <a:avLst/>
            <a:gdLst>
              <a:gd name="connsiteX0" fmla="*/ 152400 w 152400"/>
              <a:gd name="connsiteY0" fmla="*/ 304800 h 304800"/>
              <a:gd name="connsiteX1" fmla="*/ 0 w 1524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" h="304800">
                <a:moveTo>
                  <a:pt x="152400" y="304800"/>
                </a:moveTo>
                <a:lnTo>
                  <a:pt x="0" y="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1027771" y="32897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5463841" y="2744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339752" y="4725144"/>
            <a:ext cx="271770" cy="271770"/>
            <a:chOff x="2632324" y="4665204"/>
            <a:chExt cx="271770" cy="271770"/>
          </a:xfrm>
        </p:grpSpPr>
        <p:sp>
          <p:nvSpPr>
            <p:cNvPr id="54" name="타원 53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218856" y="4669398"/>
            <a:ext cx="271770" cy="271770"/>
            <a:chOff x="2632324" y="4665204"/>
            <a:chExt cx="271770" cy="271770"/>
          </a:xfrm>
        </p:grpSpPr>
        <p:sp>
          <p:nvSpPr>
            <p:cNvPr id="57" name="타원 56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53332" y="5231177"/>
            <a:ext cx="2190712" cy="283532"/>
            <a:chOff x="771998" y="5163216"/>
            <a:chExt cx="2190712" cy="283532"/>
          </a:xfrm>
        </p:grpSpPr>
        <p:sp>
          <p:nvSpPr>
            <p:cNvPr id="61" name="직사각형 60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4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3381777" y="5236130"/>
            <a:ext cx="2190712" cy="283532"/>
            <a:chOff x="771998" y="5163216"/>
            <a:chExt cx="2190712" cy="283532"/>
          </a:xfrm>
        </p:grpSpPr>
        <p:sp>
          <p:nvSpPr>
            <p:cNvPr id="74" name="직사각형 73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9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1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445434"/>
            <a:ext cx="3096344" cy="112512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sz="3400" b="1" dirty="0" smtClean="0"/>
              <a:t>LOGIN</a:t>
            </a:r>
          </a:p>
          <a:p>
            <a:pPr algn="ctr"/>
            <a:r>
              <a:rPr lang="en-US" altLang="ko-KR" sz="3400" b="1" dirty="0" smtClean="0"/>
              <a:t>JOIN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4147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63"/>
          <a:stretch/>
        </p:blipFill>
        <p:spPr bwMode="auto">
          <a:xfrm>
            <a:off x="3395488" y="2037319"/>
            <a:ext cx="2142634" cy="350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63"/>
          <a:stretch/>
        </p:blipFill>
        <p:spPr bwMode="auto">
          <a:xfrm>
            <a:off x="578284" y="2029396"/>
            <a:ext cx="2142634" cy="350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952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주변시설 검색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주변 검색 시에도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 정보는 계속 기록되고 있어야 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백그라운드로 이동해도 주행 정보는 계속 기록되어야 함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해당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레이어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꺼지며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8)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버튼으로 변경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bike_ing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주행 페이지로 이동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대여소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현재위치 기준으로 자전거 대여소 정보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마커로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표시됨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보관소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현재위치 기준으로 자전거 보관소 정보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마커로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표시됨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판매수리점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현재위치 기준으로  반경의 자전거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판매수리점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정보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마커로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표시됨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주변 검색 시 위치 선택되는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마커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마커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클릭 시 뜨는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간략정보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노출정보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동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000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번지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info_map_detail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7)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출발위치와 주행정보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계속해서 기록되고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있어야함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8)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 버튼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442270" y="2306116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80902" y="2306116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6685" y="1968936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그림 1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18" y="276667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31995" y="168692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자전거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1995" y="167801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9" b="100000" l="8929" r="100000">
                        <a14:foregroundMark x1="48214" y1="51786" x2="46429" y2="66071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43" y="3022320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42" y="3218462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43" y="3395615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27" y="4016830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909" y="4009280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331711" y="3989208"/>
            <a:ext cx="334695" cy="549156"/>
            <a:chOff x="1664805" y="3649651"/>
            <a:chExt cx="334695" cy="549156"/>
          </a:xfrm>
        </p:grpSpPr>
        <p:sp>
          <p:nvSpPr>
            <p:cNvPr id="30" name="자유형 29"/>
            <p:cNvSpPr/>
            <p:nvPr/>
          </p:nvSpPr>
          <p:spPr>
            <a:xfrm>
              <a:off x="1664805" y="3649651"/>
              <a:ext cx="270675" cy="541349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866216" y="4005064"/>
              <a:ext cx="133284" cy="193743"/>
            </a:xfrm>
            <a:prstGeom prst="rect">
              <a:avLst/>
            </a:prstGeom>
            <a:noFill/>
          </p:spPr>
        </p:pic>
      </p:grp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6277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bike_ing_search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531995" y="1691114"/>
            <a:ext cx="2188923" cy="3834984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70981" y="4723711"/>
            <a:ext cx="310963" cy="3109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X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311885" y="3968226"/>
            <a:ext cx="439543" cy="324870"/>
            <a:chOff x="2267744" y="3752202"/>
            <a:chExt cx="439543" cy="324870"/>
          </a:xfrm>
        </p:grpSpPr>
        <p:sp>
          <p:nvSpPr>
            <p:cNvPr id="41" name="타원 40"/>
            <p:cNvSpPr/>
            <p:nvPr/>
          </p:nvSpPr>
          <p:spPr>
            <a:xfrm>
              <a:off x="2322733" y="3752202"/>
              <a:ext cx="324870" cy="324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lang="ko-KR" altLang="en-US" sz="5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67744" y="3803976"/>
              <a:ext cx="43954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보관소</a:t>
              </a:r>
              <a:endParaRPr lang="ko-KR" alt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311884" y="3573016"/>
            <a:ext cx="439544" cy="324870"/>
            <a:chOff x="2301133" y="3284984"/>
            <a:chExt cx="439544" cy="324870"/>
          </a:xfrm>
        </p:grpSpPr>
        <p:sp>
          <p:nvSpPr>
            <p:cNvPr id="40" name="타원 39"/>
            <p:cNvSpPr/>
            <p:nvPr/>
          </p:nvSpPr>
          <p:spPr>
            <a:xfrm>
              <a:off x="2358470" y="3284984"/>
              <a:ext cx="324870" cy="324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301133" y="3336758"/>
              <a:ext cx="43954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대여소</a:t>
              </a:r>
              <a:endParaRPr lang="ko-KR" alt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2311885" y="4330950"/>
            <a:ext cx="439543" cy="330966"/>
            <a:chOff x="2311885" y="4330950"/>
            <a:chExt cx="439543" cy="330966"/>
          </a:xfrm>
        </p:grpSpPr>
        <p:sp>
          <p:nvSpPr>
            <p:cNvPr id="42" name="타원 41"/>
            <p:cNvSpPr/>
            <p:nvPr/>
          </p:nvSpPr>
          <p:spPr>
            <a:xfrm>
              <a:off x="2371389" y="4349965"/>
              <a:ext cx="311951" cy="3119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11885" y="4330950"/>
              <a:ext cx="439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판매</a:t>
              </a:r>
              <a:endParaRPr lang="en-US" altLang="ko-KR" sz="7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ctr"/>
              <a:r>
                <a:rPr lang="ko-KR" altLang="en-US" sz="7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수리점</a:t>
              </a:r>
              <a:endParaRPr lang="ko-KR" alt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372343" y="169111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자전거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72343" y="1682209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3533480" y="3791897"/>
            <a:ext cx="707663" cy="262652"/>
          </a:xfrm>
          <a:prstGeom prst="wedgeRectCallout">
            <a:avLst>
              <a:gd name="adj1" fmla="val 50468"/>
              <a:gd name="adj2" fmla="val 80827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상암동 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126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221885" y="46916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221885" y="35347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221885" y="39204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221885" y="43060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00902" y="43149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511980" y="36903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38" y="4675229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0" name="꺾인 연결선 79"/>
          <p:cNvCxnSpPr>
            <a:stCxn id="43" idx="3"/>
          </p:cNvCxnSpPr>
          <p:nvPr/>
        </p:nvCxnSpPr>
        <p:spPr>
          <a:xfrm flipV="1">
            <a:off x="2751428" y="3824845"/>
            <a:ext cx="620915" cy="295183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4271477" y="3302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꺾인 연결선 82"/>
          <p:cNvCxnSpPr>
            <a:stCxn id="44" idx="3"/>
            <a:endCxn id="45" idx="3"/>
          </p:cNvCxnSpPr>
          <p:nvPr/>
        </p:nvCxnSpPr>
        <p:spPr>
          <a:xfrm>
            <a:off x="2751428" y="3724818"/>
            <a:ext cx="12700" cy="760021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주변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버튼 클릭 시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5218856" y="4669398"/>
            <a:ext cx="271770" cy="271770"/>
            <a:chOff x="2632324" y="4665204"/>
            <a:chExt cx="271770" cy="271770"/>
          </a:xfrm>
        </p:grpSpPr>
        <p:sp>
          <p:nvSpPr>
            <p:cNvPr id="65" name="타원 64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타원 59"/>
          <p:cNvSpPr/>
          <p:nvPr/>
        </p:nvSpPr>
        <p:spPr>
          <a:xfrm>
            <a:off x="5133043" y="46619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381777" y="5236130"/>
            <a:ext cx="2190712" cy="283532"/>
            <a:chOff x="771998" y="5163216"/>
            <a:chExt cx="2190712" cy="283532"/>
          </a:xfrm>
        </p:grpSpPr>
        <p:sp>
          <p:nvSpPr>
            <p:cNvPr id="67" name="직사각형 66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0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06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446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bike_end_history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3468" y="161190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55110" y="2197731"/>
            <a:ext cx="2174581" cy="1197416"/>
            <a:chOff x="532047" y="2087568"/>
            <a:chExt cx="2174581" cy="1197416"/>
          </a:xfrm>
        </p:grpSpPr>
        <p:sp>
          <p:nvSpPr>
            <p:cNvPr id="18" name="직사각형 17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2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22" name="자유형 21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10786" y="3751432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29760" y="1966899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704" y="3529570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3799" y="3751432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43591" y="3529569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1.00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5018" y="3751432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84060" y="3537190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2757" y="4314498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7584" y="4093876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5539" y="431449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37367" y="4093876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87453" y="4293056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7744" y="4099054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0201" y="4672691"/>
            <a:ext cx="1931118" cy="3243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받기</a:t>
            </a:r>
            <a:endParaRPr lang="ko-KR" altLang="en-US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23799" y="19923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72372" y="30710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21188" y="28367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7118" y="344092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516858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175018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175018" y="41130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16858" y="41130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47118" y="41130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816089" y="46380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321294" y="25056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0575" y="23256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1937"/>
              </p:ext>
            </p:extLst>
          </p:nvPr>
        </p:nvGraphicFramePr>
        <p:xfrm>
          <a:off x="5220072" y="758276"/>
          <a:ext cx="3860427" cy="60960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60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주행 기록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기록한 날짜와 시작시간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yyyy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-mm-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dd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hh:mm:ss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경로 표시 되는 지도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지도 확대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축소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zoom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으로만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버튼 없음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출발 지점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마커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이동한 경로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도착 지점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마커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총 소요 시간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hh:mm:ss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총 이동거리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km,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둘째자리까지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평균 속도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km/h,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첫째짜리까지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CO</a:t>
                      </a:r>
                      <a:r>
                        <a:rPr lang="en-US" altLang="ko-KR" sz="1000" b="0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kg,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셋째짜리까지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계산 정책은 첨부파일로 전달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소모 칼로리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kcal</a:t>
                      </a: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적립 소나무 노출</a:t>
                      </a: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54km = 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소나무 </a:t>
                      </a: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10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셋째자리에서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반올림하여 소수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둘째자리까지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ex) 1km = 0.0185… =&gt; 1km = 0.02 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10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받기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저장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 버튼 비활성화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기록정보 저장되며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history_bike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회색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상태로 표시됨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Close Window"/>
          <p:cNvSpPr>
            <a:spLocks noChangeAspect="1" noEditPoints="1"/>
          </p:cNvSpPr>
          <p:nvPr/>
        </p:nvSpPr>
        <p:spPr bwMode="auto">
          <a:xfrm>
            <a:off x="810786" y="167362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2757" y="16465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0201" y="5048906"/>
            <a:ext cx="1931118" cy="3243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16089" y="49970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6689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35710" y="162031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대중교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통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78139" y="4040794"/>
            <a:ext cx="1720573" cy="3243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70201" y="2492896"/>
            <a:ext cx="214561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대중교통 </a:t>
            </a:r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환승인증을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위해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부착되어 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있는 스티커를 찾아서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인식해주세요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내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승강장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(30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분 이내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00" name="타원 99"/>
          <p:cNvSpPr/>
          <p:nvPr/>
        </p:nvSpPr>
        <p:spPr>
          <a:xfrm>
            <a:off x="774204" y="23777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902434" y="3924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88555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버스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5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 페이지</a:t>
                      </a:r>
                      <a:endParaRPr lang="en-US" altLang="ko-KR" sz="105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- 30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분 이내에 </a:t>
                      </a:r>
                      <a:r>
                        <a:rPr lang="ko-KR" altLang="en-US" sz="105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태그하지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않는 경우에는 인증 실패됨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2)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취소 안내 팝업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이전페이지 이동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텍스트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자전거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태그한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회원은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bus_scan_nfc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5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 자전거 </a:t>
                      </a:r>
                      <a:r>
                        <a:rPr lang="en-US" altLang="ko-KR" sz="105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 인증한 회원은 </a:t>
                      </a:r>
                      <a:r>
                        <a:rPr lang="en-US" altLang="ko-KR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bus_scan_qr</a:t>
                      </a:r>
                      <a:r>
                        <a:rPr lang="en-US" altLang="ko-KR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en-US" altLang="ko-KR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있을 때 나오는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7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인증 시간 만료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분 이내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환승인증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하지 않은 경우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4,5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뜨는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직사각형 103"/>
          <p:cNvSpPr/>
          <p:nvPr/>
        </p:nvSpPr>
        <p:spPr>
          <a:xfrm>
            <a:off x="3363864" y="3406896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3363864" y="2423147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7" name="꺾인 연결선 106"/>
          <p:cNvCxnSpPr>
            <a:stCxn id="92" idx="1"/>
            <a:endCxn id="105" idx="1"/>
          </p:cNvCxnSpPr>
          <p:nvPr/>
        </p:nvCxnSpPr>
        <p:spPr>
          <a:xfrm rot="10800000" flipH="1">
            <a:off x="978138" y="2914603"/>
            <a:ext cx="2385725" cy="1288346"/>
          </a:xfrm>
          <a:prstGeom prst="bentConnector3">
            <a:avLst>
              <a:gd name="adj1" fmla="val -958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33416" y="5334944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90467" y="5662524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73798" y="6141840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8404" y="4952420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8945" y="5069337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취소 안내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403648" y="5435932"/>
            <a:ext cx="180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환승을</a:t>
            </a:r>
            <a:r>
              <a:rPr lang="ko-KR" altLang="en-US" sz="900" dirty="0" smtClean="0"/>
              <a:t> 취소하고 이전 페이지로 </a:t>
            </a:r>
            <a:endParaRPr lang="en-US" altLang="ko-KR" sz="900" dirty="0" smtClean="0"/>
          </a:p>
          <a:p>
            <a:r>
              <a:rPr lang="ko-KR" altLang="en-US" sz="900" dirty="0" smtClean="0"/>
              <a:t>돌아갑니다</a:t>
            </a:r>
            <a:r>
              <a:rPr lang="en-US" altLang="ko-KR" sz="900" dirty="0" smtClean="0"/>
              <a:t>. 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1266069" y="5986344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45072" y="603417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347051" y="603998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927" y="6001078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312998" y="23331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98" name="타원 97"/>
          <p:cNvSpPr/>
          <p:nvPr/>
        </p:nvSpPr>
        <p:spPr>
          <a:xfrm>
            <a:off x="1230438" y="48893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꺾인 연결선 30"/>
          <p:cNvCxnSpPr>
            <a:stCxn id="68" idx="2"/>
            <a:endCxn id="23" idx="1"/>
          </p:cNvCxnSpPr>
          <p:nvPr/>
        </p:nvCxnSpPr>
        <p:spPr>
          <a:xfrm rot="10800000" flipH="1" flipV="1">
            <a:off x="641188" y="1762837"/>
            <a:ext cx="617216" cy="3894248"/>
          </a:xfrm>
          <a:prstGeom prst="bentConnector3">
            <a:avLst>
              <a:gd name="adj1" fmla="val -3703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54767" y="5327324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911818" y="5654904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295149" y="6134220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79755" y="4944800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70296" y="5061717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인증 시간 만</a:t>
            </a:r>
            <a:r>
              <a:rPr lang="ko-KR" altLang="en-US" sz="1100" b="1" dirty="0"/>
              <a:t>료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20244" y="5365596"/>
            <a:ext cx="18026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인증 시간이 만료되어 </a:t>
            </a:r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인증이 불가합니다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확인 버튼 클릭 시 </a:t>
            </a:r>
            <a:r>
              <a:rPr lang="ko-KR" altLang="en-US" sz="900" dirty="0" err="1" smtClean="0"/>
              <a:t>메인으로</a:t>
            </a:r>
            <a:r>
              <a:rPr lang="ko-KR" altLang="en-US" sz="900" dirty="0" smtClean="0"/>
              <a:t> 이동합니다</a:t>
            </a:r>
            <a:r>
              <a:rPr lang="en-US" altLang="ko-KR" sz="900" dirty="0" smtClean="0"/>
              <a:t>.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387420" y="5978724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9591" y="603236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42" name="타원 41"/>
          <p:cNvSpPr/>
          <p:nvPr/>
        </p:nvSpPr>
        <p:spPr>
          <a:xfrm>
            <a:off x="3340244" y="48839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0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80215"/>
              </p:ext>
            </p:extLst>
          </p:nvPr>
        </p:nvGraphicFramePr>
        <p:xfrm>
          <a:off x="6012160" y="836712"/>
          <a:ext cx="3168352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_NFC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인증 방식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스캔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시에는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transfer_end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탑승 시에는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NFC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스캔 </a:t>
                      </a:r>
                      <a:r>
                        <a:rPr lang="ko-KR" altLang="en-US" sz="1000" b="0" u="non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실패시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u="non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재시도 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ko-KR" altLang="en-US" sz="100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977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scan_nfc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37501" y="3288281"/>
            <a:ext cx="18402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대중교통에 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부착된 </a:t>
            </a:r>
          </a:p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스티커를 찾아</a:t>
            </a:r>
          </a:p>
          <a:p>
            <a:pPr algn="ctr"/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휴대폰 뒷면을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접촉해주세요</a:t>
            </a:r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NFC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Close Window"/>
          <p:cNvSpPr>
            <a:spLocks noChangeAspect="1" noEditPoints="1"/>
          </p:cNvSpPr>
          <p:nvPr/>
        </p:nvSpPr>
        <p:spPr bwMode="auto">
          <a:xfrm>
            <a:off x="863659" y="16894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95822" y="1613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3375350" y="2552603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491880" y="1612081"/>
            <a:ext cx="2054594" cy="1291735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79912" y="168987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63888" y="2083735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NFC </a:t>
            </a:r>
            <a:r>
              <a:rPr lang="ko-KR" altLang="en-US" sz="900" dirty="0" smtClean="0"/>
              <a:t>인식에 </a:t>
            </a:r>
            <a:r>
              <a:rPr lang="ko-KR" altLang="en-US" sz="900" dirty="0"/>
              <a:t>성공하였습니다</a:t>
            </a:r>
            <a:r>
              <a:rPr lang="en-US" altLang="ko-KR" sz="900" dirty="0"/>
              <a:t>. </a:t>
            </a:r>
          </a:p>
        </p:txBody>
      </p:sp>
      <p:sp>
        <p:nvSpPr>
          <p:cNvPr id="42" name="타원 41"/>
          <p:cNvSpPr/>
          <p:nvPr/>
        </p:nvSpPr>
        <p:spPr>
          <a:xfrm>
            <a:off x="3428246" y="15301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3499545" y="252841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78548" y="257624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4580527" y="258205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4519177" y="252321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3491880" y="24384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8" name="타원 47"/>
          <p:cNvSpPr/>
          <p:nvPr/>
        </p:nvSpPr>
        <p:spPr>
          <a:xfrm>
            <a:off x="4559184" y="24626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5350" y="4077072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491880" y="3136550"/>
            <a:ext cx="2054594" cy="1291735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779912" y="321433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3608204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NFC </a:t>
            </a:r>
            <a:r>
              <a:rPr lang="ko-KR" altLang="en-US" sz="900" dirty="0" smtClean="0"/>
              <a:t>인식에 실패하였습니다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3428246" y="30546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3499545" y="405288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00376" y="411118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4580527" y="410652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4519177" y="404768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3473888" y="39894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4559184" y="3987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212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8862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bus_scan_qr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98458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_QR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인증 방식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영역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시에는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transfer_end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탑승 시에는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플래쉬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on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디폴트 되어 있으며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QR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인식 실패 </a:t>
                      </a:r>
                      <a:r>
                        <a:rPr lang="ko-KR" altLang="en-US" sz="1000" b="0" u="non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u="non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재시도 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ko-KR" altLang="en-US" sz="100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5576" y="162344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QR CODE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Close Window"/>
          <p:cNvSpPr>
            <a:spLocks noChangeAspect="1" noEditPoints="1"/>
          </p:cNvSpPr>
          <p:nvPr/>
        </p:nvSpPr>
        <p:spPr bwMode="auto">
          <a:xfrm>
            <a:off x="831691" y="168658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0198" y="15546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pic>
        <p:nvPicPr>
          <p:cNvPr id="14" name="Picture 9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25541"/>
          <a:stretch/>
        </p:blipFill>
        <p:spPr bwMode="auto">
          <a:xfrm>
            <a:off x="780198" y="1926290"/>
            <a:ext cx="2197667" cy="35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49044" y="1943130"/>
            <a:ext cx="2188923" cy="3537258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9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5" t="18749" r="33603" b="36644"/>
          <a:stretch/>
        </p:blipFill>
        <p:spPr bwMode="auto">
          <a:xfrm>
            <a:off x="1014907" y="2613944"/>
            <a:ext cx="1584176" cy="1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66774" y="4311420"/>
            <a:ext cx="153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대중교</a:t>
            </a:r>
            <a:r>
              <a:rPr lang="ko-KR" altLang="en-US" sz="1000" dirty="0">
                <a:solidFill>
                  <a:schemeClr val="bg1"/>
                </a:solidFill>
              </a:rPr>
              <a:t>통</a:t>
            </a:r>
            <a:r>
              <a:rPr lang="ko-KR" altLang="en-US" sz="1000" dirty="0" smtClean="0">
                <a:solidFill>
                  <a:schemeClr val="bg1"/>
                </a:solidFill>
              </a:rPr>
              <a:t>에 부착된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QR</a:t>
            </a:r>
            <a:r>
              <a:rPr lang="ko-KR" altLang="en-US" sz="1000" dirty="0" smtClean="0">
                <a:solidFill>
                  <a:schemeClr val="bg1"/>
                </a:solidFill>
              </a:rPr>
              <a:t>코드를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스캔해</a:t>
            </a:r>
            <a:r>
              <a:rPr lang="ko-KR" altLang="en-US" sz="1000" dirty="0" smtClean="0">
                <a:solidFill>
                  <a:schemeClr val="bg1"/>
                </a:solidFill>
              </a:rPr>
              <a:t> 주세요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14906" y="2613943"/>
            <a:ext cx="1584176" cy="15841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 도형 18"/>
          <p:cNvSpPr/>
          <p:nvPr/>
        </p:nvSpPr>
        <p:spPr>
          <a:xfrm>
            <a:off x="941126" y="398209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L 도형 19"/>
          <p:cNvSpPr/>
          <p:nvPr/>
        </p:nvSpPr>
        <p:spPr>
          <a:xfrm flipH="1">
            <a:off x="2442580" y="398209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L 도형 20"/>
          <p:cNvSpPr/>
          <p:nvPr/>
        </p:nvSpPr>
        <p:spPr>
          <a:xfrm flipV="1">
            <a:off x="941126" y="2555433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L 도형 21"/>
          <p:cNvSpPr/>
          <p:nvPr/>
        </p:nvSpPr>
        <p:spPr>
          <a:xfrm flipH="1" flipV="1">
            <a:off x="2442580" y="2549977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41691" y="2621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318766" y="120931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09307" y="132622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스캔 성공</a:t>
            </a:r>
            <a:endParaRPr lang="ko-KR" altLang="en-US" sz="11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419935" y="1758008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QR</a:t>
            </a:r>
            <a:r>
              <a:rPr lang="ko-KR" altLang="en-US" sz="900" dirty="0" smtClean="0"/>
              <a:t>코드 인식에 성공하였습니다</a:t>
            </a:r>
            <a:r>
              <a:rPr lang="en-US" altLang="ko-KR" sz="900" dirty="0" smtClean="0"/>
              <a:t>. </a:t>
            </a:r>
          </a:p>
        </p:txBody>
      </p:sp>
      <p:sp>
        <p:nvSpPr>
          <p:cNvPr id="41" name="타원 40"/>
          <p:cNvSpPr/>
          <p:nvPr/>
        </p:nvSpPr>
        <p:spPr>
          <a:xfrm>
            <a:off x="3297211" y="11469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3326431" y="224323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05434" y="229106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407413" y="229687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4346063" y="2238040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318766" y="21532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7" name="타원 46"/>
          <p:cNvSpPr/>
          <p:nvPr/>
        </p:nvSpPr>
        <p:spPr>
          <a:xfrm>
            <a:off x="4407413" y="21430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5" b="99758" l="7190" r="94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158" y="5013176"/>
            <a:ext cx="163641" cy="2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2442580" y="494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3375350" y="4077072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91880" y="3136550"/>
            <a:ext cx="2054594" cy="1291735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779912" y="321433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 </a:t>
            </a:r>
            <a:r>
              <a:rPr lang="ko-KR" altLang="en-US" sz="1100" b="1" dirty="0" smtClean="0"/>
              <a:t>코드 인식 실패</a:t>
            </a:r>
            <a:endParaRPr lang="ko-KR" altLang="en-US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563888" y="3608204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QR</a:t>
            </a:r>
            <a:r>
              <a:rPr lang="ko-KR" altLang="en-US" sz="900" dirty="0" smtClean="0"/>
              <a:t>코드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인식에 실패하였습니다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34" name="타원 33"/>
          <p:cNvSpPr/>
          <p:nvPr/>
        </p:nvSpPr>
        <p:spPr>
          <a:xfrm>
            <a:off x="3428246" y="30546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3499545" y="405288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00376" y="411118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580527" y="410652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4519177" y="404768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3473888" y="39894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4559184" y="3987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0428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3050148" y="980728"/>
            <a:ext cx="2745988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639367" y="2897467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315559"/>
              </p:ext>
            </p:extLst>
          </p:nvPr>
        </p:nvGraphicFramePr>
        <p:xfrm>
          <a:off x="5796136" y="824662"/>
          <a:ext cx="3312368" cy="5916706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123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7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762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 후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기록 정보는 저장되며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탑승 수단 노출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버스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하차하기 버튼 클릭 시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하차안내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    -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닫음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 시 기록 정보 저장되며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  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history_transfer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페이지로 이동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a.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b.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33401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transfer_bus_end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3202" y="1682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대중교통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06" y="2775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06871" y="3110771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버스 탑승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590" y="3480112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16801" y="217843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41789" y="179591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2330" y="191283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주행 종료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042958" y="229385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안내를 종료하고 기록 정보를 저장합니다</a:t>
            </a:r>
            <a:r>
              <a:rPr lang="en-US" altLang="ko-KR" sz="900" dirty="0" smtClean="0"/>
              <a:t>. </a:t>
            </a:r>
            <a:endParaRPr lang="en-US" altLang="ko-KR" sz="900" dirty="0"/>
          </a:p>
        </p:txBody>
      </p:sp>
      <p:cxnSp>
        <p:nvCxnSpPr>
          <p:cNvPr id="33" name="직선 연결선 32"/>
          <p:cNvCxnSpPr>
            <a:endCxn id="30" idx="2"/>
          </p:cNvCxnSpPr>
          <p:nvPr/>
        </p:nvCxnSpPr>
        <p:spPr>
          <a:xfrm flipH="1">
            <a:off x="3969086" y="28246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49454" y="282983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28457" y="287766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030436" y="288348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" name="꺾인 연결선 3"/>
          <p:cNvCxnSpPr>
            <a:stCxn id="23" idx="1"/>
            <a:endCxn id="30" idx="1"/>
          </p:cNvCxnSpPr>
          <p:nvPr/>
        </p:nvCxnSpPr>
        <p:spPr>
          <a:xfrm rot="10800000" flipH="1">
            <a:off x="867589" y="2500580"/>
            <a:ext cx="2074199" cy="1133996"/>
          </a:xfrm>
          <a:prstGeom prst="bentConnector3">
            <a:avLst>
              <a:gd name="adj1" fmla="val -1102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71643" y="3857163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53608" y="3143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5576" y="3390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863633" y="1732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63034" y="3789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Close Window"/>
          <p:cNvSpPr>
            <a:spLocks noChangeAspect="1" noEditPoints="1"/>
          </p:cNvSpPr>
          <p:nvPr/>
        </p:nvSpPr>
        <p:spPr bwMode="auto">
          <a:xfrm>
            <a:off x="624991" y="1735263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685467" y="5790777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62901" y="507174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987889" y="468922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278430" y="480614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자전거 </a:t>
            </a:r>
            <a:r>
              <a:rPr lang="ko-KR" altLang="en-US" sz="1100" b="1" dirty="0" err="1" smtClean="0"/>
              <a:t>환승</a:t>
            </a:r>
            <a:endParaRPr lang="ko-KR" altLang="en-US" sz="11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089058" y="518716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기록을 종료하고 자전거로 </a:t>
            </a:r>
            <a:r>
              <a:rPr lang="ko-KR" altLang="en-US" sz="900" dirty="0" err="1" smtClean="0"/>
              <a:t>환승합니다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77" name="직선 연결선 76"/>
          <p:cNvCxnSpPr>
            <a:endCxn id="64" idx="2"/>
          </p:cNvCxnSpPr>
          <p:nvPr/>
        </p:nvCxnSpPr>
        <p:spPr>
          <a:xfrm flipH="1">
            <a:off x="2015186" y="571795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995554" y="572314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74557" y="577097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2076536" y="577679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81" name="꺾인 연결선 80"/>
          <p:cNvCxnSpPr>
            <a:stCxn id="52" idx="1"/>
            <a:endCxn id="64" idx="1"/>
          </p:cNvCxnSpPr>
          <p:nvPr/>
        </p:nvCxnSpPr>
        <p:spPr>
          <a:xfrm rot="10800000" flipH="1" flipV="1">
            <a:off x="871643" y="4001178"/>
            <a:ext cx="116246" cy="1392711"/>
          </a:xfrm>
          <a:prstGeom prst="bentConnector3">
            <a:avLst>
              <a:gd name="adj1" fmla="val -19665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967992" y="462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5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59832" y="755281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53379" y="137104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510430" y="1698627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893761" y="2177943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78367" y="98852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68908" y="103274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제한 안내</a:t>
            </a:r>
            <a:endParaRPr lang="ko-KR" alt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069560" y="1304892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자전거 </a:t>
            </a:r>
            <a:r>
              <a:rPr lang="en-US" altLang="ko-KR" sz="800" dirty="0"/>
              <a:t>NFC</a:t>
            </a:r>
            <a:r>
              <a:rPr lang="ko-KR" altLang="en-US" sz="800" dirty="0"/>
              <a:t>와 </a:t>
            </a:r>
            <a:r>
              <a:rPr lang="en-US" altLang="ko-KR" sz="800" dirty="0"/>
              <a:t>QR</a:t>
            </a:r>
            <a:r>
              <a:rPr lang="ko-KR" altLang="en-US" sz="800" dirty="0"/>
              <a:t>코드가 없는 </a:t>
            </a:r>
            <a:r>
              <a:rPr lang="ko-KR" altLang="en-US" sz="800" dirty="0" smtClean="0"/>
              <a:t>경우에는 대중교통 </a:t>
            </a:r>
            <a:r>
              <a:rPr lang="ko-KR" altLang="en-US" sz="800" dirty="0" err="1" smtClean="0"/>
              <a:t>환승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인증이 불가하며 </a:t>
            </a:r>
            <a:r>
              <a:rPr lang="ko-KR" altLang="en-US" sz="800" dirty="0" smtClean="0"/>
              <a:t>자전거 </a:t>
            </a:r>
            <a:r>
              <a:rPr lang="ko-KR" altLang="en-US" sz="800" dirty="0"/>
              <a:t>주행 기능만 사용할 수 있습니다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2986032" y="202244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86476" y="208512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3679474" y="1781946"/>
            <a:ext cx="133241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u="sng" dirty="0">
                <a:solidFill>
                  <a:srgbClr val="3498DB"/>
                </a:solidFill>
              </a:rPr>
              <a:t>자전거 </a:t>
            </a:r>
            <a:r>
              <a:rPr lang="en-US" altLang="ko-KR" sz="700" b="1" u="sng" dirty="0">
                <a:solidFill>
                  <a:srgbClr val="3498DB"/>
                </a:solidFill>
              </a:rPr>
              <a:t>NFC/QR</a:t>
            </a:r>
            <a:r>
              <a:rPr lang="ko-KR" altLang="en-US" sz="700" b="1" u="sng" dirty="0" smtClean="0">
                <a:solidFill>
                  <a:srgbClr val="3498DB"/>
                </a:solidFill>
              </a:rPr>
              <a:t>코드 신청하기</a:t>
            </a:r>
            <a:endParaRPr lang="en-US" altLang="ko-KR" sz="700" b="1" u="sng" dirty="0">
              <a:solidFill>
                <a:srgbClr val="3498DB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3594" y="1693188"/>
            <a:ext cx="2160000" cy="3877764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42637"/>
              </p:ext>
            </p:extLst>
          </p:nvPr>
        </p:nvGraphicFramePr>
        <p:xfrm>
          <a:off x="5345981" y="758276"/>
          <a:ext cx="3788419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884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탑승</a:t>
                      </a:r>
                      <a:endParaRPr lang="en-US" altLang="ko-KR" sz="1050" b="1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버튼 클릭 시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인증을 하지 않은 회원은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뜸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인증 후 회원은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[pub_start_2]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단 한번도 자전거 인증을 하지 않은 회원에게 뜨는 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있을 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[bike_certification_1]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인증 제한 안내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페이지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bike-register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860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02843" y="4084692"/>
            <a:ext cx="997567" cy="71246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4125" y="4084692"/>
            <a:ext cx="997567" cy="78446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대중교통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600" y="4455400"/>
            <a:ext cx="2183186" cy="11338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2" y="4473407"/>
            <a:ext cx="2069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자전거에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부착되어 있나요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※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인증방식은 설정메뉴에서 변경 가능 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6323" y="44057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15035" y="494116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1560" y="4941168"/>
            <a:ext cx="10759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NFC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1560" y="5157192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코드가 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1560" y="5373216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NFC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코드가 없습니다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6984" y="49588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5" name="타원 44"/>
          <p:cNvSpPr/>
          <p:nvPr/>
        </p:nvSpPr>
        <p:spPr>
          <a:xfrm>
            <a:off x="476984" y="51926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3</a:t>
            </a:r>
            <a:endParaRPr lang="ko-KR" altLang="en-US" sz="700" dirty="0"/>
          </a:p>
        </p:txBody>
      </p:sp>
      <p:sp>
        <p:nvSpPr>
          <p:cNvPr id="46" name="타원 45"/>
          <p:cNvSpPr/>
          <p:nvPr/>
        </p:nvSpPr>
        <p:spPr>
          <a:xfrm>
            <a:off x="476984" y="5406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2932592" y="9661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3553379" y="17633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1576493" y="39946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6961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8820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pub_start_2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35710" y="162031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대중교통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탑승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76352" y="4040794"/>
            <a:ext cx="1720573" cy="3243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70201" y="2577678"/>
            <a:ext cx="2145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대중교통 탑승인증을 위해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부착되어 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있는 스티커를 찾아서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인식해주세요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반드시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하차 시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인증해주세요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/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내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승강장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09592" y="23479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900647" y="3924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039647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탑승 인증 페이지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[main]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탑승 인증 안내 문구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탑승 인증 버튼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can_nfc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있는 경우에는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scan_qr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 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꺼져 있을 때 나오는 창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닫힘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5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직사각형 103"/>
          <p:cNvSpPr/>
          <p:nvPr/>
        </p:nvSpPr>
        <p:spPr>
          <a:xfrm>
            <a:off x="3203848" y="3952629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3203848" y="2968880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7" name="꺾인 연결선 106"/>
          <p:cNvCxnSpPr>
            <a:stCxn id="92" idx="1"/>
            <a:endCxn id="105" idx="1"/>
          </p:cNvCxnSpPr>
          <p:nvPr/>
        </p:nvCxnSpPr>
        <p:spPr>
          <a:xfrm rot="10800000" flipH="1">
            <a:off x="976352" y="3460337"/>
            <a:ext cx="2227496" cy="742613"/>
          </a:xfrm>
          <a:prstGeom prst="bentConnector3">
            <a:avLst>
              <a:gd name="adj1" fmla="val -1265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152982" y="28788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2353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3667762" y="1979037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24359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버스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 후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4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탑승 수단 안내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버스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하차안내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환승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없이 버스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지하철만 탑승한 후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해당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    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위치정보 데이터는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관리자웹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서버에 기록되나 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마일리지는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쌓이지 않음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5411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3202" y="1682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대중교통 탑승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06" y="2775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탑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87624" y="3110771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버스 탑승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590" y="3768144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5196" y="126000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70184" y="87748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60725" y="99440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하차 안내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071353" y="133688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대중교통만 이용할 시에는 </a:t>
            </a:r>
            <a:r>
              <a:rPr lang="ko-KR" altLang="en-US" sz="900" dirty="0" err="1" smtClean="0"/>
              <a:t>환승</a:t>
            </a:r>
            <a:endParaRPr lang="en-US" altLang="ko-KR" sz="900" dirty="0" smtClean="0"/>
          </a:p>
          <a:p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적립되지 않습니다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그래도 하차하시겠습니까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33" name="직선 연결선 32"/>
          <p:cNvCxnSpPr>
            <a:endCxn id="30" idx="2"/>
          </p:cNvCxnSpPr>
          <p:nvPr/>
        </p:nvCxnSpPr>
        <p:spPr>
          <a:xfrm flipH="1">
            <a:off x="3997481" y="190621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77849" y="191140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56852" y="195923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058831" y="196505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" name="꺾인 연결선 3"/>
          <p:cNvCxnSpPr>
            <a:stCxn id="23" idx="1"/>
            <a:endCxn id="30" idx="1"/>
          </p:cNvCxnSpPr>
          <p:nvPr/>
        </p:nvCxnSpPr>
        <p:spPr>
          <a:xfrm rot="10800000" flipH="1">
            <a:off x="867590" y="1582150"/>
            <a:ext cx="2102594" cy="2340458"/>
          </a:xfrm>
          <a:prstGeom prst="bentConnector3">
            <a:avLst>
              <a:gd name="adj1" fmla="val -1087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71643" y="4149080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53608" y="3143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5576" y="36781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892028" y="8144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045119" y="19384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6339" y="19290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63034" y="4077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615686" y="174378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2" name="꺾인 연결선 41"/>
          <p:cNvCxnSpPr>
            <a:stCxn id="20" idx="2"/>
          </p:cNvCxnSpPr>
          <p:nvPr/>
        </p:nvCxnSpPr>
        <p:spPr>
          <a:xfrm rot="10800000" flipH="1">
            <a:off x="438680" y="1125207"/>
            <a:ext cx="2505274" cy="699674"/>
          </a:xfrm>
          <a:prstGeom prst="bentConnector3">
            <a:avLst>
              <a:gd name="adj1" fmla="val -912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3363864" y="169390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NFC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Close Window"/>
          <p:cNvSpPr>
            <a:spLocks noChangeAspect="1" noEditPoints="1"/>
          </p:cNvSpPr>
          <p:nvPr/>
        </p:nvSpPr>
        <p:spPr bwMode="auto">
          <a:xfrm>
            <a:off x="3464363" y="176314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296526" y="16876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08507"/>
              </p:ext>
            </p:extLst>
          </p:nvPr>
        </p:nvGraphicFramePr>
        <p:xfrm>
          <a:off x="5824141" y="764704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2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 시에는 탑승 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 인증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두번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다 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정보로 인증을 진행함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설정에서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)’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활성화된 유저에게만 노출됨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  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안내 팝업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팝업 닫음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이전 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초부터 카운트 다운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 내에 인증되지 않으면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Wi-Fi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인증 실패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- (1)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 역 내의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Wi-Fi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 아닐 경우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- (2) Wi-Fi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 연결되지 않고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초가 지났을 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bike_ing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의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카운팅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리셋되어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          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다시 인증 시작됨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7) Wi-Fi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인증이 성공했을 때 문구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2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 후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a.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환승인증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b.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탑승인증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pub_sub_wifi_start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c. (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주행기록이 있을 때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하차인증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sub_scan_wifi_3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1778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d. (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주행기록이 없을 때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하차인증  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1778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sub_scan_wifi_3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7356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82558" y="3232338"/>
            <a:ext cx="1717311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Wi-Fi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 </a:t>
            </a:r>
            <a:r>
              <a:rPr lang="ko-KR" altLang="en-US" sz="1050" b="1" dirty="0" err="1">
                <a:latin typeface="나눔고딕" pitchFamily="50" charset="-127"/>
                <a:ea typeface="나눔고딕" pitchFamily="50" charset="-127"/>
              </a:rPr>
              <a:t>진행중</a:t>
            </a:r>
            <a:endParaRPr lang="en-US" altLang="ko-KR" sz="9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설정에서 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Wi-Fi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를 켜주세요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3382" y="3229674"/>
            <a:ext cx="1532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167" y="3869313"/>
            <a:ext cx="1772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30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초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31305" y="3489366"/>
            <a:ext cx="22047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Wi-Fi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잠시만 기다려주세요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9" name="Close Window"/>
          <p:cNvSpPr>
            <a:spLocks noChangeAspect="1" noEditPoints="1"/>
          </p:cNvSpPr>
          <p:nvPr/>
        </p:nvSpPr>
        <p:spPr bwMode="auto">
          <a:xfrm>
            <a:off x="3480167" y="176362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28256" y="2426638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5690" y="170761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30678" y="132508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421219" y="144200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Wi-Fi </a:t>
            </a:r>
            <a:r>
              <a:rPr lang="ko-KR" altLang="en-US" sz="1100" b="1" dirty="0" smtClean="0"/>
              <a:t>인증 실패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1847" y="1823026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Wi-Fi </a:t>
            </a:r>
            <a:r>
              <a:rPr lang="ko-KR" altLang="en-US" sz="900" dirty="0" smtClean="0"/>
              <a:t>인증이 실패하였습니다</a:t>
            </a:r>
            <a:r>
              <a:rPr lang="en-US" altLang="ko-KR" sz="900" dirty="0" smtClean="0"/>
              <a:t>. </a:t>
            </a:r>
          </a:p>
          <a:p>
            <a:r>
              <a:rPr lang="en-US" altLang="ko-KR" sz="900" dirty="0" smtClean="0"/>
              <a:t>Wi-Fi </a:t>
            </a:r>
            <a:r>
              <a:rPr lang="ko-KR" altLang="en-US" sz="900" dirty="0" smtClean="0"/>
              <a:t>정보를 확인 후 </a:t>
            </a:r>
            <a:r>
              <a:rPr lang="ko-KR" altLang="en-US" sz="900" dirty="0" err="1" smtClean="0"/>
              <a:t>재연결</a:t>
            </a:r>
            <a:r>
              <a:rPr lang="ko-KR" altLang="en-US" sz="900" dirty="0" smtClean="0"/>
              <a:t> 해주세요</a:t>
            </a:r>
            <a:r>
              <a:rPr lang="en-US" altLang="ko-KR" sz="900" dirty="0"/>
              <a:t>.</a:t>
            </a:r>
          </a:p>
        </p:txBody>
      </p:sp>
      <p:cxnSp>
        <p:nvCxnSpPr>
          <p:cNvPr id="25" name="직선 연결선 24"/>
          <p:cNvCxnSpPr>
            <a:endCxn id="22" idx="2"/>
          </p:cNvCxnSpPr>
          <p:nvPr/>
        </p:nvCxnSpPr>
        <p:spPr>
          <a:xfrm flipH="1">
            <a:off x="4157975" y="235381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138343" y="235901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17346" y="240683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219325" y="241265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9" name="타원 28"/>
          <p:cNvSpPr/>
          <p:nvPr/>
        </p:nvSpPr>
        <p:spPr>
          <a:xfrm>
            <a:off x="1240151" y="38432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4506" y="13017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341305" y="23408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496935" y="33993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6751" y="167160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Wi-Fi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(Beta)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Close Window"/>
          <p:cNvSpPr>
            <a:spLocks noChangeAspect="1" noEditPoints="1"/>
          </p:cNvSpPr>
          <p:nvPr/>
        </p:nvSpPr>
        <p:spPr bwMode="auto">
          <a:xfrm>
            <a:off x="647250" y="1740841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79413" y="16653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1388892" y="485615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45943" y="5183731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729274" y="5663047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3880" y="447362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04421" y="459054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인</a:t>
            </a:r>
            <a:r>
              <a:rPr lang="ko-KR" altLang="en-US" sz="1100" b="1" dirty="0"/>
              <a:t>증</a:t>
            </a:r>
            <a:r>
              <a:rPr lang="ko-KR" altLang="en-US" sz="1100" b="1" dirty="0" smtClean="0"/>
              <a:t> 취소 안내</a:t>
            </a:r>
            <a:endParaRPr lang="ko-KR" altLang="en-US" sz="11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915049" y="492437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Wi-Fi </a:t>
            </a:r>
            <a:r>
              <a:rPr lang="ko-KR" altLang="en-US" sz="900" dirty="0" smtClean="0"/>
              <a:t>인증을 취소하고 이전 페이지로 돌아갑니다</a:t>
            </a:r>
            <a:r>
              <a:rPr lang="en-US" altLang="ko-KR" sz="900" dirty="0" smtClean="0"/>
              <a:t>.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821545" y="550755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0548" y="55553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1902527" y="556119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64" name="직선 연결선 63"/>
          <p:cNvCxnSpPr/>
          <p:nvPr/>
        </p:nvCxnSpPr>
        <p:spPr>
          <a:xfrm flipH="1">
            <a:off x="1848403" y="552228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87381" y="44263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280131" y="23408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97850"/>
              </p:ext>
            </p:extLst>
          </p:nvPr>
        </p:nvGraphicFramePr>
        <p:xfrm>
          <a:off x="3740126" y="76470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구동 시 보이는 랜딩 화면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랜딩화면 노출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초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최초 실행 시 화면이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이동함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후 재 실행 시에는 자동 로그인 처리가 되어 있음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시에는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로딩 이미지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녹색로고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스마트 교통복지재단 로고 둘 다 노출 요청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버전 체크 후 상위 버전이 출시되었으면 아래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알럿창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띄우며 마켓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앱스토어로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나중에 하기 버튼 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닫히며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사용 가능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             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                                           </a:t>
                      </a:r>
                      <a:r>
                        <a:rPr lang="en-US" altLang="ko-KR" sz="1100" b="1" u="none" baseline="0" dirty="0" err="1" smtClean="0">
                          <a:latin typeface="+mn-lt"/>
                          <a:ea typeface="+mn-ea"/>
                        </a:rPr>
                        <a:t>ios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995936" y="3717032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스마트교통마일리지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앱이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업데이트 되었습니다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 버튼을 누르시면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마켓으로 이동합니다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628800"/>
            <a:ext cx="2232248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043608" y="2282784"/>
            <a:ext cx="1596194" cy="15782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스마트교통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마일리지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5266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splash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968044" y="4699944"/>
            <a:ext cx="972109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6167141" y="3717032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스마트교통마일리지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앱이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업데이트 되었습니다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 버튼을 누르시면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앱스토어로</a:t>
            </a:r>
            <a:r>
              <a:rPr lang="ko-KR" altLang="en-US" sz="1000" dirty="0" smtClean="0">
                <a:solidFill>
                  <a:schemeClr val="tx1"/>
                </a:solidFill>
              </a:rPr>
              <a:t> 이동합니다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95738" y="4699944"/>
            <a:ext cx="972305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나중에 하기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39250" y="4699944"/>
            <a:ext cx="972109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66944" y="4699944"/>
            <a:ext cx="972305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나중에 하기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466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470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6557"/>
              </p:ext>
            </p:extLst>
          </p:nvPr>
        </p:nvGraphicFramePr>
        <p:xfrm>
          <a:off x="5652120" y="650602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환승완료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transfer_subway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탑승한 지하철 정보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“0”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에 해당하는 역명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    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주행기록이 있을 경우 클릭 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주행기록이 없을 경우 클릭 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4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번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하차안내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주행 기록이 없을 경우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     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위치정보 데이터는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관리자웹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서버에 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기록되나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마일리지는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적립되지 않음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756490" y="1610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지하철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8870" y="1601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1968" y="1662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48870" y="1601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61968" y="1662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7394" y="2703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06471" y="3038771"/>
            <a:ext cx="1087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000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역 열차 탑승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0878" y="3696144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10053" y="4077072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78864" y="3071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78864" y="36061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986322" y="4005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1415" y="4273351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48849" y="355432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3373837" y="317179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664378" y="328871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하차 안내</a:t>
            </a:r>
            <a:endParaRPr lang="ko-KR" altLang="en-US" sz="11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75006" y="3631197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대중교통만 이용할 시에는 </a:t>
            </a:r>
            <a:r>
              <a:rPr lang="ko-KR" altLang="en-US" sz="900" dirty="0" err="1" smtClean="0"/>
              <a:t>환승</a:t>
            </a:r>
            <a:endParaRPr lang="en-US" altLang="ko-KR" sz="900" dirty="0" smtClean="0"/>
          </a:p>
          <a:p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적립되지 않습니다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그래도 하차하시겠습니까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57" name="직선 연결선 56"/>
          <p:cNvCxnSpPr>
            <a:endCxn id="54" idx="2"/>
          </p:cNvCxnSpPr>
          <p:nvPr/>
        </p:nvCxnSpPr>
        <p:spPr>
          <a:xfrm flipH="1">
            <a:off x="4401134" y="420052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1502" y="420572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60505" y="425355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4462484" y="425936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61" name="타원 60"/>
          <p:cNvSpPr/>
          <p:nvPr/>
        </p:nvSpPr>
        <p:spPr>
          <a:xfrm>
            <a:off x="3298538" y="31403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2" name="꺾인 연결선 61"/>
          <p:cNvCxnSpPr>
            <a:stCxn id="33" idx="3"/>
            <a:endCxn id="54" idx="1"/>
          </p:cNvCxnSpPr>
          <p:nvPr/>
        </p:nvCxnSpPr>
        <p:spPr>
          <a:xfrm>
            <a:off x="2520493" y="3850608"/>
            <a:ext cx="853344" cy="258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0897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9274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기록 저장되며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[main]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 지하철 정보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“000”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에 들어갈 지하철 역명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기록 정보 저장되며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history_transfer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197852" y="2638591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하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차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1133" y="3040442"/>
            <a:ext cx="1207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000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역 지하철 하차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52654" y="30735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45943" y="161838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지하철 하차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1421" y="16709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1421" y="16709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24767" y="4006743"/>
            <a:ext cx="1040114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smtClean="0">
                <a:solidFill>
                  <a:schemeClr val="bg1"/>
                </a:solidFill>
                <a:latin typeface="Calibri"/>
              </a:rPr>
              <a:t>확</a:t>
            </a:r>
            <a:r>
              <a:rPr lang="ko-KR" altLang="en-US" sz="1000" b="1">
                <a:solidFill>
                  <a:schemeClr val="bg1"/>
                </a:solidFill>
                <a:latin typeface="Calibri"/>
              </a:rPr>
              <a:t>인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2246" y="39380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Close Window"/>
          <p:cNvSpPr>
            <a:spLocks noChangeAspect="1" noEditPoints="1"/>
          </p:cNvSpPr>
          <p:nvPr/>
        </p:nvSpPr>
        <p:spPr bwMode="auto">
          <a:xfrm>
            <a:off x="821234" y="167090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3381772" y="1685568"/>
            <a:ext cx="2160000" cy="3888432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966310" y="3066042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5363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탑승완료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pub_sub_start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탑승한 지하철 정보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역명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하차안내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환승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없이 버스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지하철만 탑승한 후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해당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위치정보 데이터는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관리자웹에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들어가나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마일리지는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쌓이지 않음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인증을 하지 않은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7)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인증 안내 영역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페이지의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레이어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팝업과 내용 동일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페이지 이동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 등은 동일하게 구성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4167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pub_sub_wifi_start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3202" y="1682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지하철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탑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승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5582" y="1673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582" y="1673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06" y="2775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탑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83183" y="3110771"/>
            <a:ext cx="1087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000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역 열차 탑승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590" y="3768144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43744" y="2347014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68732" y="1964490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559273" y="2081407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하차 안내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369901" y="2423888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대중교통만 이용할 시에는 </a:t>
            </a:r>
            <a:r>
              <a:rPr lang="ko-KR" altLang="en-US" sz="900" dirty="0" err="1" smtClean="0"/>
              <a:t>환승</a:t>
            </a:r>
            <a:endParaRPr lang="en-US" altLang="ko-KR" sz="900" dirty="0" smtClean="0"/>
          </a:p>
          <a:p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적립되지 않습니다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그래도 하차하시겠습니까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33" name="직선 연결선 32"/>
          <p:cNvCxnSpPr>
            <a:endCxn id="30" idx="2"/>
          </p:cNvCxnSpPr>
          <p:nvPr/>
        </p:nvCxnSpPr>
        <p:spPr>
          <a:xfrm flipH="1">
            <a:off x="4296029" y="2993218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76397" y="2998414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55400" y="304624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7379" y="305205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" name="꺾인 연결선 3"/>
          <p:cNvCxnSpPr>
            <a:stCxn id="23" idx="1"/>
            <a:endCxn id="30" idx="1"/>
          </p:cNvCxnSpPr>
          <p:nvPr/>
        </p:nvCxnSpPr>
        <p:spPr>
          <a:xfrm rot="10800000" flipH="1">
            <a:off x="867590" y="2669156"/>
            <a:ext cx="2401142" cy="1253453"/>
          </a:xfrm>
          <a:prstGeom prst="bentConnector3">
            <a:avLst>
              <a:gd name="adj1" fmla="val -952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935616" y="31089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5576" y="36781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90576" y="19014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343667" y="30254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394887" y="30160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68126" y="4448200"/>
            <a:ext cx="2183186" cy="11338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440561" y="493396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3437086" y="4933968"/>
            <a:ext cx="10759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NFC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37086" y="5149992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코드가 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37086" y="5366016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NFC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코드가 없습니다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283794" y="434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43517" y="4464536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인증을 위해서는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필요합니다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자전거에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부착되어 있나요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6" name="꺾인 연결선 65"/>
          <p:cNvCxnSpPr/>
          <p:nvPr/>
        </p:nvCxnSpPr>
        <p:spPr>
          <a:xfrm>
            <a:off x="2297206" y="4653136"/>
            <a:ext cx="1076588" cy="2915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851814" y="4185064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43205" y="406727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94029" y="908720"/>
            <a:ext cx="4168092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6572" y="307761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1560" y="269508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2101" y="281200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주행 오류</a:t>
            </a:r>
            <a:endParaRPr lang="ko-KR" altLang="en-US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8105" y="3122976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주행 기록 중 오류가 발생하여 종료된 내역이 있습니다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이어하시겠습니까</a:t>
            </a:r>
            <a:r>
              <a:rPr lang="en-US" altLang="ko-KR" sz="900" dirty="0" smtClean="0"/>
              <a:t>?</a:t>
            </a:r>
          </a:p>
        </p:txBody>
      </p:sp>
      <p:cxnSp>
        <p:nvCxnSpPr>
          <p:cNvPr id="6" name="직선 연결선 5"/>
          <p:cNvCxnSpPr>
            <a:endCxn id="3" idx="2"/>
          </p:cNvCxnSpPr>
          <p:nvPr/>
        </p:nvCxnSpPr>
        <p:spPr>
          <a:xfrm flipH="1">
            <a:off x="1638857" y="372381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89360" y="26320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19225" y="372901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8228" y="37768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700207" y="37826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89344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abnormal-end_1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64212"/>
              </p:ext>
            </p:extLst>
          </p:nvPr>
        </p:nvGraphicFramePr>
        <p:xfrm>
          <a:off x="5220072" y="758276"/>
          <a:ext cx="386042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60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비정상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1 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주행기록 중 꺼짐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bike_ing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smtClean="0"/>
                        <a:t>화면에서 배터리 꺼짐이나 오류로 종료된 후 </a:t>
                      </a:r>
                      <a:r>
                        <a:rPr lang="ko-KR" altLang="en-US" sz="1000" dirty="0" err="1" smtClean="0"/>
                        <a:t>앱을</a:t>
                      </a:r>
                      <a:r>
                        <a:rPr lang="ko-KR" altLang="en-US" sz="1000" dirty="0" smtClean="0"/>
                        <a:t> 다시 켰을 때 노출되는 팝업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dirty="0" smtClean="0"/>
                        <a:t>      - </a:t>
                      </a:r>
                      <a:r>
                        <a:rPr lang="ko-KR" altLang="en-US" sz="1000" dirty="0" smtClean="0"/>
                        <a:t>취소 버튼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[main]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페이지 이동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확인 버튼 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 비정상 종료 되기 전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주행기록 페이지</a:t>
                      </a:r>
                      <a:endParaRPr lang="en-US" altLang="ko-KR" sz="1000" baseline="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baseline="0" dirty="0" smtClean="0"/>
                        <a:t>                         [</a:t>
                      </a:r>
                      <a:r>
                        <a:rPr lang="en-US" altLang="ko-KR" sz="1000" baseline="0" dirty="0" err="1" smtClean="0"/>
                        <a:t>bike_ing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로 이동함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6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42036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abnormal-end_2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34742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비정상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2 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중 꺼짐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err="1" smtClean="0"/>
                        <a:t>환승</a:t>
                      </a:r>
                      <a:r>
                        <a:rPr lang="ko-KR" altLang="en-US" sz="1000" dirty="0" smtClean="0"/>
                        <a:t> 화면에서 </a:t>
                      </a:r>
                      <a:r>
                        <a:rPr lang="ko-KR" altLang="en-US" sz="1000" dirty="0" err="1" smtClean="0"/>
                        <a:t>환승</a:t>
                      </a:r>
                      <a:r>
                        <a:rPr lang="ko-KR" altLang="en-US" sz="1000" dirty="0" smtClean="0"/>
                        <a:t> 인증 중 배터리 꺼짐이나 오류로 종료된 후 </a:t>
                      </a:r>
                      <a:r>
                        <a:rPr lang="ko-KR" altLang="en-US" sz="1000" dirty="0" err="1" smtClean="0"/>
                        <a:t>앱을</a:t>
                      </a:r>
                      <a:r>
                        <a:rPr lang="ko-KR" altLang="en-US" sz="1000" dirty="0" smtClean="0"/>
                        <a:t> 다시 켰을 때 노출되는 팝업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dirty="0" smtClean="0"/>
                        <a:t>      - </a:t>
                      </a:r>
                      <a:r>
                        <a:rPr lang="ko-KR" altLang="en-US" sz="1000" dirty="0" smtClean="0"/>
                        <a:t>취소 버튼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[main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페이지로 이동함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dirty="0" smtClean="0"/>
                        <a:t>      - </a:t>
                      </a:r>
                      <a:r>
                        <a:rPr lang="ko-KR" altLang="en-US" sz="1000" dirty="0" smtClean="0"/>
                        <a:t>확인 버튼 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 비정상 종료 되기 전 인증 페이지로 이동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이동하여 인증하게 되면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환승으로</a:t>
                      </a:r>
                      <a:r>
                        <a:rPr lang="ko-KR" altLang="en-US" sz="1000" baseline="0" dirty="0" smtClean="0"/>
                        <a:t> 처리하여 </a:t>
                      </a:r>
                      <a:r>
                        <a:rPr lang="ko-KR" altLang="en-US" sz="1000" baseline="0" dirty="0" err="1" smtClean="0"/>
                        <a:t>환승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마일리지</a:t>
                      </a:r>
                      <a:r>
                        <a:rPr lang="ko-KR" altLang="en-US" sz="1000" baseline="0" dirty="0" smtClean="0"/>
                        <a:t> 부여되며 </a:t>
                      </a:r>
                      <a:r>
                        <a:rPr lang="ko-KR" altLang="en-US" sz="1000" baseline="0" dirty="0" err="1" smtClean="0"/>
                        <a:t>히스토리에서도</a:t>
                      </a:r>
                      <a:r>
                        <a:rPr lang="ko-KR" altLang="en-US" sz="1000" baseline="0" dirty="0" smtClean="0"/>
                        <a:t> 기록되어야 함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대중교통 인증 중이었으면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scan_nfc</a:t>
                      </a:r>
                      <a:r>
                        <a:rPr lang="en-US" altLang="ko-KR" sz="1000" baseline="0" dirty="0" smtClean="0"/>
                        <a:t>], [</a:t>
                      </a:r>
                      <a:r>
                        <a:rPr lang="en-US" altLang="ko-KR" sz="1000" baseline="0" dirty="0" err="1" smtClean="0"/>
                        <a:t>scan_qr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 중 인증 방식 설정한 페이지로 이동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지하철 </a:t>
                      </a:r>
                      <a:r>
                        <a:rPr lang="en-US" altLang="ko-KR" sz="1000" baseline="0" dirty="0" smtClean="0"/>
                        <a:t>Wi-Fi  </a:t>
                      </a:r>
                      <a:r>
                        <a:rPr lang="ko-KR" altLang="en-US" sz="1000" baseline="0" dirty="0" smtClean="0"/>
                        <a:t>인증 중이었으면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오류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인증 후 하차나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선택하기 전 배터리 꺼짐이나 오류로 종료된 후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앱을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다시 켰을 때 노출되는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aseline="0" dirty="0" smtClean="0"/>
                        <a:t>클릭 시 비정상 종료 되기 전 인증 페이지로 이동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대중교통 인증 후 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transfer_end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페이지로 이동함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지하철 </a:t>
                      </a:r>
                      <a:r>
                        <a:rPr lang="en-US" altLang="ko-KR" sz="1000" baseline="0" dirty="0" smtClean="0"/>
                        <a:t>Wi-Fi  </a:t>
                      </a:r>
                      <a:r>
                        <a:rPr lang="ko-KR" altLang="en-US" sz="1000" baseline="0" dirty="0" smtClean="0"/>
                        <a:t>인증 후 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86572" y="307761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269508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02101" y="2780928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인증 오류</a:t>
            </a:r>
            <a:endParaRPr lang="ko-KR" alt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808" y="3068960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인증 중 오류가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발생하여 종료된 내역이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확인 버튼을 누르면 인증 페이지로 이동합니다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19" name="직선 연결선 18"/>
          <p:cNvCxnSpPr>
            <a:endCxn id="16" idx="2"/>
          </p:cNvCxnSpPr>
          <p:nvPr/>
        </p:nvCxnSpPr>
        <p:spPr>
          <a:xfrm flipH="1">
            <a:off x="1638857" y="372381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9225" y="372901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8228" y="37768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700207" y="37826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3" name="타원 22"/>
          <p:cNvSpPr/>
          <p:nvPr/>
        </p:nvSpPr>
        <p:spPr>
          <a:xfrm>
            <a:off x="589360" y="26320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7084" y="3077612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442072" y="2695088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32613" y="2812005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오류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29320" y="3068959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후 오류가 발생하여 종료된 내역이 있습니다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확인 버튼을 누르면 해당 페이지로 이동합니다</a:t>
            </a:r>
            <a:r>
              <a:rPr lang="en-US" altLang="ko-KR" sz="900" dirty="0" smtClean="0"/>
              <a:t>.</a:t>
            </a:r>
          </a:p>
        </p:txBody>
      </p:sp>
      <p:cxnSp>
        <p:nvCxnSpPr>
          <p:cNvPr id="28" name="직선 연결선 27"/>
          <p:cNvCxnSpPr>
            <a:endCxn id="25" idx="2"/>
          </p:cNvCxnSpPr>
          <p:nvPr/>
        </p:nvCxnSpPr>
        <p:spPr>
          <a:xfrm flipH="1">
            <a:off x="4469369" y="3723816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449737" y="3729012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28740" y="3776841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530719" y="378265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32" name="타원 31"/>
          <p:cNvSpPr/>
          <p:nvPr/>
        </p:nvSpPr>
        <p:spPr>
          <a:xfrm>
            <a:off x="3419872" y="26320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176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23629" y="908720"/>
            <a:ext cx="4067944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7053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abnormal-end_3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35427"/>
              </p:ext>
            </p:extLst>
          </p:nvPr>
        </p:nvGraphicFramePr>
        <p:xfrm>
          <a:off x="5220072" y="758276"/>
          <a:ext cx="386042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60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비정상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3 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탑승 인증 후 꺼짐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탑승 인증 후 하차나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 하기 전 배터리 꺼짐이나 오류로 종료된 후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앱을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다시 켰을 때 노출되는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aseline="0" dirty="0" smtClean="0"/>
                        <a:t>클릭 시 비정상 종료 되기 전 인증 페이지로 이동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대중교통 인증 후라면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aseline="0" dirty="0" smtClean="0"/>
                        <a:t>페이지로 돌아감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지하철 </a:t>
                      </a:r>
                      <a:r>
                        <a:rPr lang="en-US" altLang="ko-KR" sz="1000" baseline="0" dirty="0" smtClean="0"/>
                        <a:t>Wi-Fi  </a:t>
                      </a:r>
                      <a:r>
                        <a:rPr lang="ko-KR" altLang="en-US" sz="1000" baseline="0" dirty="0" smtClean="0"/>
                        <a:t>인증 후라면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86572" y="307761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269508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02101" y="281200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탑승 오류</a:t>
            </a:r>
            <a:endParaRPr lang="ko-KR" alt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808" y="313719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탑승 </a:t>
            </a:r>
            <a:r>
              <a:rPr lang="ko-KR" altLang="en-US" sz="900" dirty="0"/>
              <a:t>후 오류가 발생하여 종료된 내역이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확인 버튼을 누르면 해당 페이지로 이동합니다</a:t>
            </a:r>
            <a:r>
              <a:rPr lang="en-US" altLang="ko-KR" sz="900" dirty="0" smtClean="0"/>
              <a:t>.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</p:txBody>
      </p:sp>
      <p:cxnSp>
        <p:nvCxnSpPr>
          <p:cNvPr id="19" name="직선 연결선 18"/>
          <p:cNvCxnSpPr>
            <a:endCxn id="16" idx="2"/>
          </p:cNvCxnSpPr>
          <p:nvPr/>
        </p:nvCxnSpPr>
        <p:spPr>
          <a:xfrm flipH="1">
            <a:off x="1638857" y="372381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9225" y="372901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8228" y="37768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700207" y="37826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3" name="타원 22"/>
          <p:cNvSpPr/>
          <p:nvPr/>
        </p:nvSpPr>
        <p:spPr>
          <a:xfrm>
            <a:off x="589360" y="26320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026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기록</a:t>
            </a:r>
            <a:r>
              <a:rPr lang="en-US" altLang="ko-KR" sz="3400" b="1" dirty="0" smtClean="0"/>
              <a:t>(</a:t>
            </a:r>
            <a:r>
              <a:rPr lang="ko-KR" altLang="en-US" sz="3400" b="1" dirty="0" err="1" smtClean="0"/>
              <a:t>히스토리</a:t>
            </a:r>
            <a:r>
              <a:rPr lang="en-US" altLang="ko-KR" sz="3400" b="1" dirty="0" smtClean="0"/>
              <a:t>)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42287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73863" y="2276872"/>
            <a:ext cx="2160000" cy="381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5247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66249"/>
              </p:ext>
            </p:extLst>
          </p:nvPr>
        </p:nvGraphicFramePr>
        <p:xfrm>
          <a:off x="5464101" y="758276"/>
          <a:ext cx="371641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164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기록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가기 버튼 클릭 시 이전 페이지로 돌아감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들어왔을 때 자전거 탭 내용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가장 최근 기록된 데이터부터 상위노출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history_transfer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활동수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데이터 표시 영역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4-1)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에코마일리지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로고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활동수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4-2)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에코마일리지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로고 표시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총 주행거리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활동 수 노출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데이터 이전하지 않은 경우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4-2)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만 노출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(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기준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날짜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지역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 양식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도로명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“000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00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길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소요 시간 데이터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CO</a:t>
                      </a:r>
                      <a:r>
                        <a:rPr lang="en-US" altLang="ko-KR" sz="1000" b="0" u="none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상세보기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_bike_detail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적립한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포인트 표시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구간이면 보너스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마일리지도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포함하여 노출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노란색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승인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오류없이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정확하게 주행 기록이 완료된 내용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‘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(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빨간색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 및 거부 상태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정산서버에서 오류가 있다고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판단하여 거부한 내용</a:t>
                      </a:r>
                      <a:endParaRPr lang="en-US" altLang="ko-KR" sz="1000" b="1" u="none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‘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상태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회색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상태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사용자가 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받기 버튼을 클릭하지 않은 내용</a:t>
                      </a:r>
                      <a:endParaRPr lang="en-US" altLang="ko-KR" sz="1000" b="1" u="none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14_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통계 버튼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기록에 대한 통계 제공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history_chart_bike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15)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랭킹 버튼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history_rank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53998" y="160812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11560" y="23763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3458" y="32771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14030" y="26801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41153" y="2204864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2560" y="196512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자전거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2580" y="1965130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대중교통</a:t>
            </a:r>
            <a:endParaRPr lang="ko-KR" altLang="en-US" sz="1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941120" y="2204864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53382" y="19651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6" name="타원 25"/>
          <p:cNvSpPr/>
          <p:nvPr/>
        </p:nvSpPr>
        <p:spPr>
          <a:xfrm>
            <a:off x="2483219" y="19651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824092" y="3032706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월드컵로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26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092" y="2857928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2017-05-22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4092" y="3212341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128km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｜</a:t>
            </a:r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00:03:10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11108" y="3019493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0.02kg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051720" y="3252974"/>
            <a:ext cx="602456" cy="138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128p</a:t>
            </a:r>
            <a:endParaRPr lang="ko-KR" altLang="en-US" sz="900" b="1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5600"/>
              </p:ext>
            </p:extLst>
          </p:nvPr>
        </p:nvGraphicFramePr>
        <p:xfrm>
          <a:off x="781919" y="5028416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연결선 53"/>
          <p:cNvCxnSpPr/>
          <p:nvPr/>
        </p:nvCxnSpPr>
        <p:spPr>
          <a:xfrm>
            <a:off x="796070" y="349380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6070" y="4231626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83568" y="49339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705888" y="3032706"/>
            <a:ext cx="212732" cy="1789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1600" y="3746547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월드컵로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26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7584" y="3571769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27584" y="3926182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128km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｜</a:t>
            </a:r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00:03:10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05888" y="3746547"/>
            <a:ext cx="212732" cy="1789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86034" y="4475357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월드컵로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26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83568" y="4300579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86034" y="4654992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128km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｜</a:t>
            </a:r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00:03:10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022481" y="4711487"/>
            <a:ext cx="602456" cy="1386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/>
              <a:t>미승인</a:t>
            </a:r>
            <a:endParaRPr lang="ko-KR" altLang="en-US" sz="900" b="1" dirty="0"/>
          </a:p>
        </p:txBody>
      </p:sp>
      <p:sp>
        <p:nvSpPr>
          <p:cNvPr id="90" name="직사각형 89"/>
          <p:cNvSpPr/>
          <p:nvPr/>
        </p:nvSpPr>
        <p:spPr>
          <a:xfrm>
            <a:off x="2483768" y="4475357"/>
            <a:ext cx="212732" cy="1789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9724" y="28690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9724" y="30812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693046" y="29419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890929" y="30118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890929" y="3229064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916282" y="39104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11108" y="3718391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0.02kg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835696" y="4457104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0.02kg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699752" y="4244020"/>
            <a:ext cx="234111" cy="6971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삭</a:t>
            </a:r>
            <a:endParaRPr lang="en-US" altLang="ko-KR" sz="900" b="1" dirty="0" smtClean="0"/>
          </a:p>
          <a:p>
            <a:pPr algn="ctr"/>
            <a:r>
              <a:rPr lang="ko-KR" altLang="en-US" sz="900" b="1" dirty="0"/>
              <a:t>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3975804" y="3121905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853238" y="240287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3278226" y="202035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568767" y="213727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기록 삭제</a:t>
            </a:r>
            <a:endParaRPr lang="ko-KR" altLang="en-US" sz="11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379395" y="2489121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기록을 삭제하시겠습니까</a:t>
            </a:r>
            <a:r>
              <a:rPr lang="en-US" altLang="ko-KR" sz="900" dirty="0" smtClean="0"/>
              <a:t>?</a:t>
            </a:r>
          </a:p>
          <a:p>
            <a:r>
              <a:rPr lang="ko-KR" altLang="en-US" sz="900" dirty="0" smtClean="0"/>
              <a:t>기록을 삭제해도 적립된 </a:t>
            </a:r>
            <a:r>
              <a:rPr lang="ko-KR" altLang="en-US" sz="900" dirty="0" err="1" smtClean="0"/>
              <a:t>마일리지는</a:t>
            </a:r>
            <a:r>
              <a:rPr lang="ko-KR" altLang="en-US" sz="900" dirty="0" smtClean="0"/>
              <a:t> 삭제되지 않습니다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84" name="직선 연결선 83"/>
          <p:cNvCxnSpPr>
            <a:endCxn id="81" idx="2"/>
          </p:cNvCxnSpPr>
          <p:nvPr/>
        </p:nvCxnSpPr>
        <p:spPr>
          <a:xfrm flipH="1">
            <a:off x="4305523" y="3049081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285891" y="305427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64894" y="310210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1" name="TextBox 100"/>
          <p:cNvSpPr txBox="1"/>
          <p:nvPr/>
        </p:nvSpPr>
        <p:spPr>
          <a:xfrm>
            <a:off x="4366873" y="310792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rgbClr val="FF0000"/>
                </a:solidFill>
              </a:rPr>
              <a:t>삭제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2582463" y="4154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5" name="꺾인 연결선 104"/>
          <p:cNvCxnSpPr>
            <a:endCxn id="81" idx="2"/>
          </p:cNvCxnSpPr>
          <p:nvPr/>
        </p:nvCxnSpPr>
        <p:spPr>
          <a:xfrm flipV="1">
            <a:off x="2901781" y="3429682"/>
            <a:ext cx="1403742" cy="11514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393450" y="1652245"/>
            <a:ext cx="210889" cy="210889"/>
            <a:chOff x="4489435" y="3322330"/>
            <a:chExt cx="258859" cy="25886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7" name="타원 116"/>
          <p:cNvSpPr/>
          <p:nvPr/>
        </p:nvSpPr>
        <p:spPr>
          <a:xfrm>
            <a:off x="1871720" y="46214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64" y="1624073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/>
          <p:cNvSpPr/>
          <p:nvPr/>
        </p:nvSpPr>
        <p:spPr>
          <a:xfrm>
            <a:off x="2267744" y="15567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11805" y="2672920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총 주행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 140p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85542" y="2464790"/>
            <a:ext cx="1748015" cy="215444"/>
            <a:chOff x="1211009" y="2276872"/>
            <a:chExt cx="1748015" cy="215444"/>
          </a:xfrm>
        </p:grpSpPr>
        <p:sp>
          <p:nvSpPr>
            <p:cNvPr id="96" name="TextBox 95"/>
            <p:cNvSpPr txBox="1"/>
            <p:nvPr/>
          </p:nvSpPr>
          <p:spPr>
            <a:xfrm>
              <a:off x="1211009" y="2276872"/>
              <a:ext cx="6944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주행거리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4273" y="2276872"/>
              <a:ext cx="4555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78km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23728" y="2276872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활동수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649324" y="2276872"/>
              <a:ext cx="3097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85542" y="2276872"/>
            <a:ext cx="1748015" cy="215444"/>
            <a:chOff x="1211009" y="2276872"/>
            <a:chExt cx="1748015" cy="215444"/>
          </a:xfrm>
        </p:grpSpPr>
        <p:sp>
          <p:nvSpPr>
            <p:cNvPr id="114" name="TextBox 113"/>
            <p:cNvSpPr txBox="1"/>
            <p:nvPr/>
          </p:nvSpPr>
          <p:spPr>
            <a:xfrm>
              <a:off x="1211009" y="2276872"/>
              <a:ext cx="6944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주행거리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749653" y="2276872"/>
              <a:ext cx="51809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8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0</a:t>
              </a:r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0km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123728" y="2276872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활동수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649324" y="2276872"/>
              <a:ext cx="3097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90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28502"/>
            <a:ext cx="143549" cy="140619"/>
          </a:xfrm>
          <a:prstGeom prst="rect">
            <a:avLst/>
          </a:prstGeom>
        </p:spPr>
      </p:pic>
      <p:sp>
        <p:nvSpPr>
          <p:cNvPr id="119" name="모서리가 둥근 직사각형 118"/>
          <p:cNvSpPr/>
          <p:nvPr/>
        </p:nvSpPr>
        <p:spPr>
          <a:xfrm>
            <a:off x="904704" y="2496200"/>
            <a:ext cx="138438" cy="138438"/>
          </a:xfrm>
          <a:prstGeom prst="round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084168" y="6569968"/>
            <a:ext cx="2094990" cy="288032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다음 슬라이드에 계속</a:t>
            </a:r>
            <a:endParaRPr lang="ko-KR" altLang="en-US" sz="900" b="1" dirty="0"/>
          </a:p>
        </p:txBody>
      </p:sp>
      <p:sp>
        <p:nvSpPr>
          <p:cNvPr id="78" name="타원 77"/>
          <p:cNvSpPr/>
          <p:nvPr/>
        </p:nvSpPr>
        <p:spPr>
          <a:xfrm>
            <a:off x="2603673" y="15520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262997" y="19754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699792" y="2246615"/>
            <a:ext cx="244112" cy="1712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2699792" y="2492896"/>
            <a:ext cx="244112" cy="1712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4-2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93959" y="3697287"/>
            <a:ext cx="14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C000"/>
                </a:solidFill>
              </a:rPr>
              <a:t>★</a:t>
            </a:r>
            <a:endParaRPr lang="en-US" altLang="ko-KR" sz="1400" b="1" dirty="0" smtClean="0">
              <a:solidFill>
                <a:srgbClr val="FFC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651153" y="3753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9545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59378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왼쪽으로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하면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삭제 안내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안내 팝업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해당 데이터 삭제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구간이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구간과 동일할 시 별표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-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구간으로 등록된 출발지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도착지와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반경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100m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이내일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동일 구간으로 인정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직사각형 96"/>
          <p:cNvSpPr/>
          <p:nvPr/>
        </p:nvSpPr>
        <p:spPr>
          <a:xfrm>
            <a:off x="403548" y="737748"/>
            <a:ext cx="2872308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50854"/>
              </p:ext>
            </p:extLst>
          </p:nvPr>
        </p:nvGraphicFramePr>
        <p:xfrm>
          <a:off x="5868144" y="620688"/>
          <a:ext cx="3212355" cy="633374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 기록 상세 페이지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9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미승인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기록한 날짜와 시작시간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-mm-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dd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hh:mm:ss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경로 표시 되는 지도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 확대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zoom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으로만 가능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버튼 없음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지점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마커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이동한 경로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지점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마커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총 소요 시간 노출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hh:mm:ss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총 이동거리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둘째자리까지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평균 속도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km/h,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첫째짜리까지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CO</a:t>
                      </a:r>
                      <a:r>
                        <a:rPr lang="en-US" altLang="ko-KR" sz="900" b="0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 셋째짜리까지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계산 정책은 첨부파일로 전달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소모 칼로리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kcal</a:t>
                      </a:r>
                      <a:endParaRPr lang="en-US" altLang="ko-KR" sz="900" b="0" kern="1200" baseline="-25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적립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12-1) ‘</a:t>
                      </a:r>
                      <a:r>
                        <a:rPr lang="ko-KR" altLang="en-US" sz="800" b="1" kern="1200" baseline="0" dirty="0" err="1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미승인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거부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인 경우 적립 소나무로 노출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54km = 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소나무 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</a:t>
                      </a:r>
                      <a:r>
                        <a:rPr lang="ko-KR" altLang="en-US" sz="8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셋째자리에서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반올림하여 소수 </a:t>
                      </a:r>
                      <a:r>
                        <a:rPr lang="ko-KR" altLang="en-US" sz="8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둘째자리까지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ex) 1km = 0.0185… =&gt; 1km = 0.02 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설정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 내용 다음슬라이드 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공유하기 버튼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14-1)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14-1)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아이콘 클릭 시 해당 기록 이미지로 공유됨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share_image</a:t>
                      </a:r>
                      <a:r>
                        <a:rPr lang="en-US" altLang="ko-KR" sz="9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URL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복사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클립보드에 복사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미승인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회색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기록의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받기 버튼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a.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받기 버튼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누적되며 승인처리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승인되면 버튼 비활성화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b.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서버에서 판단한 오류가 있거나 제한이 있을 경우 제한 팝업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imit_popup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78972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46301" y="1681256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7943" y="2267079"/>
            <a:ext cx="2174581" cy="1197416"/>
            <a:chOff x="532047" y="2087568"/>
            <a:chExt cx="2174581" cy="1197416"/>
          </a:xfrm>
        </p:grpSpPr>
        <p:sp>
          <p:nvSpPr>
            <p:cNvPr id="15" name="직사각형 14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2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22" name="자유형 21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3619" y="389278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22593" y="2036247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9537" y="3670926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316632" y="389278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26005" y="3670925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057851" y="3892788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6893" y="3678546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5590" y="4455854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0417" y="4235232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02128" y="445585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30200" y="4235232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82637" y="4455854"/>
            <a:ext cx="72006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립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63095" y="4233970"/>
            <a:ext cx="4010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16632" y="20616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65205" y="31404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14021" y="29060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9951" y="35822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09691" y="35703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967851" y="35703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967851" y="4254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309691" y="4254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39951" y="4254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114127" y="2575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13408" y="2395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5590" y="17159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0923" y="168076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6517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승인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68996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미승인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368996" y="168792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370638" y="2273745"/>
            <a:ext cx="2174581" cy="1197416"/>
            <a:chOff x="532047" y="2087568"/>
            <a:chExt cx="2174581" cy="1197416"/>
          </a:xfrm>
        </p:grpSpPr>
        <p:sp>
          <p:nvSpPr>
            <p:cNvPr id="95" name="직사각형 94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9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7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98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99" name="자유형 98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3426314" y="389945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245288" y="2042913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382232" y="3677592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4139327" y="389945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148700" y="367759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880546" y="3899454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799588" y="3685212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428285" y="4462520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43112" y="4241898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124823" y="446252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252895" y="4241898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43618" y="168742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504978" y="4902230"/>
            <a:ext cx="1931118" cy="3243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받기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406482" y="487428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68" y="1744500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0" y="1752065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2" name="그룹 151"/>
          <p:cNvGrpSpPr/>
          <p:nvPr/>
        </p:nvGrpSpPr>
        <p:grpSpPr>
          <a:xfrm>
            <a:off x="1660706" y="4847985"/>
            <a:ext cx="1606966" cy="1831125"/>
            <a:chOff x="3203848" y="2061663"/>
            <a:chExt cx="1606966" cy="1831125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3203848" y="2061663"/>
              <a:ext cx="1601483" cy="1831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656746" y="2102659"/>
              <a:ext cx="11031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000" b="1" dirty="0" smtClean="0">
                  <a:latin typeface="나눔고딕" pitchFamily="50" charset="-127"/>
                  <a:ea typeface="나눔고딕" pitchFamily="50" charset="-127"/>
                </a:rPr>
                <a:t>공유하기          </a:t>
              </a:r>
              <a:r>
                <a:rPr lang="en-US" altLang="ko-KR" sz="1000" b="1" dirty="0" smtClean="0">
                  <a:latin typeface="나눔고딕" pitchFamily="50" charset="-127"/>
                  <a:ea typeface="나눔고딕" pitchFamily="50" charset="-127"/>
                </a:rPr>
                <a:t>X</a:t>
              </a:r>
              <a:endParaRPr lang="ko-KR" altLang="en-US" sz="10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5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810" y="2988530"/>
              <a:ext cx="362522" cy="374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030" y="3006854"/>
              <a:ext cx="356083" cy="356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7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030" y="2474809"/>
              <a:ext cx="354338" cy="3429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8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67" y="2474809"/>
              <a:ext cx="338355" cy="338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3467215" y="2791550"/>
              <a:ext cx="93968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600" dirty="0" err="1" smtClean="0">
                  <a:latin typeface="나눔고딕" pitchFamily="50" charset="-127"/>
                  <a:ea typeface="나눔고딕" pitchFamily="50" charset="-127"/>
                </a:rPr>
                <a:t>페이스북</a:t>
              </a:r>
              <a:r>
                <a:rPr lang="ko-KR" altLang="en-US" sz="600" dirty="0" smtClean="0">
                  <a:latin typeface="나눔고딕" pitchFamily="50" charset="-127"/>
                  <a:ea typeface="나눔고딕" pitchFamily="50" charset="-127"/>
                </a:rPr>
                <a:t>            </a:t>
              </a:r>
              <a:r>
                <a:rPr lang="ko-KR" altLang="en-US" sz="600" dirty="0" err="1" smtClean="0">
                  <a:latin typeface="나눔고딕" pitchFamily="50" charset="-127"/>
                  <a:ea typeface="나눔고딕" pitchFamily="50" charset="-127"/>
                </a:rPr>
                <a:t>트위터</a:t>
              </a:r>
              <a:endParaRPr lang="ko-KR" altLang="en-US" sz="6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479407" y="3346346"/>
              <a:ext cx="103105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600" dirty="0" err="1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카카오톡</a:t>
              </a:r>
              <a:r>
                <a:rPr lang="ko-KR" altLang="en-US" sz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  </a:t>
              </a:r>
              <a:r>
                <a:rPr lang="ko-KR" altLang="en-US" sz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  카카오스토리</a:t>
              </a:r>
              <a:endParaRPr lang="ko-KR" altLang="en-US" sz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3227647" y="2420888"/>
              <a:ext cx="15831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직사각형 161"/>
            <p:cNvSpPr/>
            <p:nvPr/>
          </p:nvSpPr>
          <p:spPr>
            <a:xfrm>
              <a:off x="3558290" y="3567657"/>
              <a:ext cx="873559" cy="226378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URL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복사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63" name="타원 162"/>
          <p:cNvSpPr/>
          <p:nvPr/>
        </p:nvSpPr>
        <p:spPr>
          <a:xfrm>
            <a:off x="1572883" y="4741530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2564167" y="15612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174" name="꺾인 연결선 7173"/>
          <p:cNvCxnSpPr>
            <a:stCxn id="131" idx="3"/>
          </p:cNvCxnSpPr>
          <p:nvPr/>
        </p:nvCxnSpPr>
        <p:spPr>
          <a:xfrm>
            <a:off x="2699792" y="1839345"/>
            <a:ext cx="280935" cy="293602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tar"/>
          <p:cNvSpPr>
            <a:spLocks noChangeAspect="1" noEditPoints="1"/>
          </p:cNvSpPr>
          <p:nvPr/>
        </p:nvSpPr>
        <p:spPr bwMode="auto">
          <a:xfrm>
            <a:off x="2294127" y="1744444"/>
            <a:ext cx="180153" cy="172800"/>
          </a:xfrm>
          <a:custGeom>
            <a:avLst/>
            <a:gdLst>
              <a:gd name="T0" fmla="*/ 670 w 1351"/>
              <a:gd name="T1" fmla="*/ 3 h 1288"/>
              <a:gd name="T2" fmla="*/ 626 w 1351"/>
              <a:gd name="T3" fmla="*/ 33 h 1288"/>
              <a:gd name="T4" fmla="*/ 448 w 1351"/>
              <a:gd name="T5" fmla="*/ 393 h 1288"/>
              <a:gd name="T6" fmla="*/ 49 w 1351"/>
              <a:gd name="T7" fmla="*/ 450 h 1288"/>
              <a:gd name="T8" fmla="*/ 6 w 1351"/>
              <a:gd name="T9" fmla="*/ 488 h 1288"/>
              <a:gd name="T10" fmla="*/ 20 w 1351"/>
              <a:gd name="T11" fmla="*/ 544 h 1288"/>
              <a:gd name="T12" fmla="*/ 307 w 1351"/>
              <a:gd name="T13" fmla="*/ 825 h 1288"/>
              <a:gd name="T14" fmla="*/ 239 w 1351"/>
              <a:gd name="T15" fmla="*/ 1222 h 1288"/>
              <a:gd name="T16" fmla="*/ 262 w 1351"/>
              <a:gd name="T17" fmla="*/ 1275 h 1288"/>
              <a:gd name="T18" fmla="*/ 319 w 1351"/>
              <a:gd name="T19" fmla="*/ 1278 h 1288"/>
              <a:gd name="T20" fmla="*/ 675 w 1351"/>
              <a:gd name="T21" fmla="*/ 1091 h 1288"/>
              <a:gd name="T22" fmla="*/ 1031 w 1351"/>
              <a:gd name="T23" fmla="*/ 1278 h 1288"/>
              <a:gd name="T24" fmla="*/ 1089 w 1351"/>
              <a:gd name="T25" fmla="*/ 1275 h 1288"/>
              <a:gd name="T26" fmla="*/ 1111 w 1351"/>
              <a:gd name="T27" fmla="*/ 1222 h 1288"/>
              <a:gd name="T28" fmla="*/ 1043 w 1351"/>
              <a:gd name="T29" fmla="*/ 825 h 1288"/>
              <a:gd name="T30" fmla="*/ 1330 w 1351"/>
              <a:gd name="T31" fmla="*/ 544 h 1288"/>
              <a:gd name="T32" fmla="*/ 1345 w 1351"/>
              <a:gd name="T33" fmla="*/ 488 h 1288"/>
              <a:gd name="T34" fmla="*/ 1301 w 1351"/>
              <a:gd name="T35" fmla="*/ 450 h 1288"/>
              <a:gd name="T36" fmla="*/ 902 w 1351"/>
              <a:gd name="T37" fmla="*/ 393 h 1288"/>
              <a:gd name="T38" fmla="*/ 724 w 1351"/>
              <a:gd name="T39" fmla="*/ 33 h 1288"/>
              <a:gd name="T40" fmla="*/ 670 w 1351"/>
              <a:gd name="T41" fmla="*/ 3 h 1288"/>
              <a:gd name="T42" fmla="*/ 675 w 1351"/>
              <a:gd name="T43" fmla="*/ 181 h 1288"/>
              <a:gd name="T44" fmla="*/ 818 w 1351"/>
              <a:gd name="T45" fmla="*/ 467 h 1288"/>
              <a:gd name="T46" fmla="*/ 858 w 1351"/>
              <a:gd name="T47" fmla="*/ 498 h 1288"/>
              <a:gd name="T48" fmla="*/ 1175 w 1351"/>
              <a:gd name="T49" fmla="*/ 544 h 1288"/>
              <a:gd name="T50" fmla="*/ 946 w 1351"/>
              <a:gd name="T51" fmla="*/ 768 h 1288"/>
              <a:gd name="T52" fmla="*/ 930 w 1351"/>
              <a:gd name="T53" fmla="*/ 815 h 1288"/>
              <a:gd name="T54" fmla="*/ 984 w 1351"/>
              <a:gd name="T55" fmla="*/ 1132 h 1288"/>
              <a:gd name="T56" fmla="*/ 701 w 1351"/>
              <a:gd name="T57" fmla="*/ 983 h 1288"/>
              <a:gd name="T58" fmla="*/ 650 w 1351"/>
              <a:gd name="T59" fmla="*/ 983 h 1288"/>
              <a:gd name="T60" fmla="*/ 366 w 1351"/>
              <a:gd name="T61" fmla="*/ 1132 h 1288"/>
              <a:gd name="T62" fmla="*/ 421 w 1351"/>
              <a:gd name="T63" fmla="*/ 815 h 1288"/>
              <a:gd name="T64" fmla="*/ 404 w 1351"/>
              <a:gd name="T65" fmla="*/ 768 h 1288"/>
              <a:gd name="T66" fmla="*/ 175 w 1351"/>
              <a:gd name="T67" fmla="*/ 544 h 1288"/>
              <a:gd name="T68" fmla="*/ 492 w 1351"/>
              <a:gd name="T69" fmla="*/ 498 h 1288"/>
              <a:gd name="T70" fmla="*/ 533 w 1351"/>
              <a:gd name="T71" fmla="*/ 467 h 1288"/>
              <a:gd name="T72" fmla="*/ 675 w 1351"/>
              <a:gd name="T73" fmla="*/ 18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51" h="1288">
                <a:moveTo>
                  <a:pt x="670" y="3"/>
                </a:moveTo>
                <a:cubicBezTo>
                  <a:pt x="651" y="4"/>
                  <a:pt x="634" y="16"/>
                  <a:pt x="626" y="33"/>
                </a:cubicBezTo>
                <a:lnTo>
                  <a:pt x="448" y="393"/>
                </a:lnTo>
                <a:lnTo>
                  <a:pt x="49" y="450"/>
                </a:lnTo>
                <a:cubicBezTo>
                  <a:pt x="29" y="453"/>
                  <a:pt x="12" y="469"/>
                  <a:pt x="6" y="488"/>
                </a:cubicBezTo>
                <a:cubicBezTo>
                  <a:pt x="0" y="507"/>
                  <a:pt x="6" y="530"/>
                  <a:pt x="20" y="544"/>
                </a:cubicBezTo>
                <a:lnTo>
                  <a:pt x="307" y="825"/>
                </a:lnTo>
                <a:lnTo>
                  <a:pt x="239" y="1222"/>
                </a:lnTo>
                <a:cubicBezTo>
                  <a:pt x="236" y="1242"/>
                  <a:pt x="245" y="1263"/>
                  <a:pt x="262" y="1275"/>
                </a:cubicBezTo>
                <a:cubicBezTo>
                  <a:pt x="278" y="1286"/>
                  <a:pt x="301" y="1288"/>
                  <a:pt x="319" y="1278"/>
                </a:cubicBezTo>
                <a:lnTo>
                  <a:pt x="675" y="1091"/>
                </a:lnTo>
                <a:lnTo>
                  <a:pt x="1031" y="1278"/>
                </a:lnTo>
                <a:cubicBezTo>
                  <a:pt x="1049" y="1288"/>
                  <a:pt x="1072" y="1286"/>
                  <a:pt x="1089" y="1275"/>
                </a:cubicBezTo>
                <a:cubicBezTo>
                  <a:pt x="1105" y="1263"/>
                  <a:pt x="1114" y="1242"/>
                  <a:pt x="1111" y="1222"/>
                </a:cubicBezTo>
                <a:lnTo>
                  <a:pt x="1043" y="825"/>
                </a:lnTo>
                <a:lnTo>
                  <a:pt x="1330" y="544"/>
                </a:lnTo>
                <a:cubicBezTo>
                  <a:pt x="1345" y="530"/>
                  <a:pt x="1351" y="507"/>
                  <a:pt x="1345" y="488"/>
                </a:cubicBezTo>
                <a:cubicBezTo>
                  <a:pt x="1339" y="469"/>
                  <a:pt x="1321" y="453"/>
                  <a:pt x="1301" y="450"/>
                </a:cubicBezTo>
                <a:lnTo>
                  <a:pt x="902" y="393"/>
                </a:lnTo>
                <a:lnTo>
                  <a:pt x="724" y="33"/>
                </a:lnTo>
                <a:cubicBezTo>
                  <a:pt x="715" y="13"/>
                  <a:pt x="692" y="0"/>
                  <a:pt x="670" y="3"/>
                </a:cubicBezTo>
                <a:close/>
                <a:moveTo>
                  <a:pt x="675" y="181"/>
                </a:moveTo>
                <a:lnTo>
                  <a:pt x="818" y="467"/>
                </a:lnTo>
                <a:cubicBezTo>
                  <a:pt x="825" y="483"/>
                  <a:pt x="841" y="495"/>
                  <a:pt x="858" y="498"/>
                </a:cubicBezTo>
                <a:lnTo>
                  <a:pt x="1175" y="544"/>
                </a:lnTo>
                <a:lnTo>
                  <a:pt x="946" y="768"/>
                </a:lnTo>
                <a:cubicBezTo>
                  <a:pt x="934" y="779"/>
                  <a:pt x="927" y="798"/>
                  <a:pt x="930" y="815"/>
                </a:cubicBezTo>
                <a:lnTo>
                  <a:pt x="984" y="1132"/>
                </a:lnTo>
                <a:lnTo>
                  <a:pt x="701" y="983"/>
                </a:lnTo>
                <a:cubicBezTo>
                  <a:pt x="685" y="975"/>
                  <a:pt x="665" y="975"/>
                  <a:pt x="650" y="983"/>
                </a:cubicBezTo>
                <a:lnTo>
                  <a:pt x="366" y="1132"/>
                </a:lnTo>
                <a:lnTo>
                  <a:pt x="421" y="815"/>
                </a:lnTo>
                <a:cubicBezTo>
                  <a:pt x="423" y="798"/>
                  <a:pt x="417" y="779"/>
                  <a:pt x="404" y="768"/>
                </a:cubicBezTo>
                <a:lnTo>
                  <a:pt x="175" y="544"/>
                </a:lnTo>
                <a:lnTo>
                  <a:pt x="492" y="498"/>
                </a:lnTo>
                <a:cubicBezTo>
                  <a:pt x="509" y="495"/>
                  <a:pt x="525" y="483"/>
                  <a:pt x="533" y="467"/>
                </a:cubicBezTo>
                <a:lnTo>
                  <a:pt x="675" y="18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Star"/>
          <p:cNvSpPr>
            <a:spLocks noChangeAspect="1" noEditPoints="1"/>
          </p:cNvSpPr>
          <p:nvPr/>
        </p:nvSpPr>
        <p:spPr bwMode="auto">
          <a:xfrm>
            <a:off x="5092263" y="1744444"/>
            <a:ext cx="180153" cy="172800"/>
          </a:xfrm>
          <a:custGeom>
            <a:avLst/>
            <a:gdLst>
              <a:gd name="T0" fmla="*/ 670 w 1351"/>
              <a:gd name="T1" fmla="*/ 3 h 1288"/>
              <a:gd name="T2" fmla="*/ 626 w 1351"/>
              <a:gd name="T3" fmla="*/ 33 h 1288"/>
              <a:gd name="T4" fmla="*/ 448 w 1351"/>
              <a:gd name="T5" fmla="*/ 393 h 1288"/>
              <a:gd name="T6" fmla="*/ 49 w 1351"/>
              <a:gd name="T7" fmla="*/ 450 h 1288"/>
              <a:gd name="T8" fmla="*/ 6 w 1351"/>
              <a:gd name="T9" fmla="*/ 488 h 1288"/>
              <a:gd name="T10" fmla="*/ 20 w 1351"/>
              <a:gd name="T11" fmla="*/ 544 h 1288"/>
              <a:gd name="T12" fmla="*/ 307 w 1351"/>
              <a:gd name="T13" fmla="*/ 825 h 1288"/>
              <a:gd name="T14" fmla="*/ 239 w 1351"/>
              <a:gd name="T15" fmla="*/ 1222 h 1288"/>
              <a:gd name="T16" fmla="*/ 262 w 1351"/>
              <a:gd name="T17" fmla="*/ 1275 h 1288"/>
              <a:gd name="T18" fmla="*/ 319 w 1351"/>
              <a:gd name="T19" fmla="*/ 1278 h 1288"/>
              <a:gd name="T20" fmla="*/ 675 w 1351"/>
              <a:gd name="T21" fmla="*/ 1091 h 1288"/>
              <a:gd name="T22" fmla="*/ 1031 w 1351"/>
              <a:gd name="T23" fmla="*/ 1278 h 1288"/>
              <a:gd name="T24" fmla="*/ 1089 w 1351"/>
              <a:gd name="T25" fmla="*/ 1275 h 1288"/>
              <a:gd name="T26" fmla="*/ 1111 w 1351"/>
              <a:gd name="T27" fmla="*/ 1222 h 1288"/>
              <a:gd name="T28" fmla="*/ 1043 w 1351"/>
              <a:gd name="T29" fmla="*/ 825 h 1288"/>
              <a:gd name="T30" fmla="*/ 1330 w 1351"/>
              <a:gd name="T31" fmla="*/ 544 h 1288"/>
              <a:gd name="T32" fmla="*/ 1345 w 1351"/>
              <a:gd name="T33" fmla="*/ 488 h 1288"/>
              <a:gd name="T34" fmla="*/ 1301 w 1351"/>
              <a:gd name="T35" fmla="*/ 450 h 1288"/>
              <a:gd name="T36" fmla="*/ 902 w 1351"/>
              <a:gd name="T37" fmla="*/ 393 h 1288"/>
              <a:gd name="T38" fmla="*/ 724 w 1351"/>
              <a:gd name="T39" fmla="*/ 33 h 1288"/>
              <a:gd name="T40" fmla="*/ 670 w 1351"/>
              <a:gd name="T41" fmla="*/ 3 h 1288"/>
              <a:gd name="T42" fmla="*/ 675 w 1351"/>
              <a:gd name="T43" fmla="*/ 181 h 1288"/>
              <a:gd name="T44" fmla="*/ 818 w 1351"/>
              <a:gd name="T45" fmla="*/ 467 h 1288"/>
              <a:gd name="T46" fmla="*/ 858 w 1351"/>
              <a:gd name="T47" fmla="*/ 498 h 1288"/>
              <a:gd name="T48" fmla="*/ 1175 w 1351"/>
              <a:gd name="T49" fmla="*/ 544 h 1288"/>
              <a:gd name="T50" fmla="*/ 946 w 1351"/>
              <a:gd name="T51" fmla="*/ 768 h 1288"/>
              <a:gd name="T52" fmla="*/ 930 w 1351"/>
              <a:gd name="T53" fmla="*/ 815 h 1288"/>
              <a:gd name="T54" fmla="*/ 984 w 1351"/>
              <a:gd name="T55" fmla="*/ 1132 h 1288"/>
              <a:gd name="T56" fmla="*/ 701 w 1351"/>
              <a:gd name="T57" fmla="*/ 983 h 1288"/>
              <a:gd name="T58" fmla="*/ 650 w 1351"/>
              <a:gd name="T59" fmla="*/ 983 h 1288"/>
              <a:gd name="T60" fmla="*/ 366 w 1351"/>
              <a:gd name="T61" fmla="*/ 1132 h 1288"/>
              <a:gd name="T62" fmla="*/ 421 w 1351"/>
              <a:gd name="T63" fmla="*/ 815 h 1288"/>
              <a:gd name="T64" fmla="*/ 404 w 1351"/>
              <a:gd name="T65" fmla="*/ 768 h 1288"/>
              <a:gd name="T66" fmla="*/ 175 w 1351"/>
              <a:gd name="T67" fmla="*/ 544 h 1288"/>
              <a:gd name="T68" fmla="*/ 492 w 1351"/>
              <a:gd name="T69" fmla="*/ 498 h 1288"/>
              <a:gd name="T70" fmla="*/ 533 w 1351"/>
              <a:gd name="T71" fmla="*/ 467 h 1288"/>
              <a:gd name="T72" fmla="*/ 675 w 1351"/>
              <a:gd name="T73" fmla="*/ 18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51" h="1288">
                <a:moveTo>
                  <a:pt x="670" y="3"/>
                </a:moveTo>
                <a:cubicBezTo>
                  <a:pt x="651" y="4"/>
                  <a:pt x="634" y="16"/>
                  <a:pt x="626" y="33"/>
                </a:cubicBezTo>
                <a:lnTo>
                  <a:pt x="448" y="393"/>
                </a:lnTo>
                <a:lnTo>
                  <a:pt x="49" y="450"/>
                </a:lnTo>
                <a:cubicBezTo>
                  <a:pt x="29" y="453"/>
                  <a:pt x="12" y="469"/>
                  <a:pt x="6" y="488"/>
                </a:cubicBezTo>
                <a:cubicBezTo>
                  <a:pt x="0" y="507"/>
                  <a:pt x="6" y="530"/>
                  <a:pt x="20" y="544"/>
                </a:cubicBezTo>
                <a:lnTo>
                  <a:pt x="307" y="825"/>
                </a:lnTo>
                <a:lnTo>
                  <a:pt x="239" y="1222"/>
                </a:lnTo>
                <a:cubicBezTo>
                  <a:pt x="236" y="1242"/>
                  <a:pt x="245" y="1263"/>
                  <a:pt x="262" y="1275"/>
                </a:cubicBezTo>
                <a:cubicBezTo>
                  <a:pt x="278" y="1286"/>
                  <a:pt x="301" y="1288"/>
                  <a:pt x="319" y="1278"/>
                </a:cubicBezTo>
                <a:lnTo>
                  <a:pt x="675" y="1091"/>
                </a:lnTo>
                <a:lnTo>
                  <a:pt x="1031" y="1278"/>
                </a:lnTo>
                <a:cubicBezTo>
                  <a:pt x="1049" y="1288"/>
                  <a:pt x="1072" y="1286"/>
                  <a:pt x="1089" y="1275"/>
                </a:cubicBezTo>
                <a:cubicBezTo>
                  <a:pt x="1105" y="1263"/>
                  <a:pt x="1114" y="1242"/>
                  <a:pt x="1111" y="1222"/>
                </a:cubicBezTo>
                <a:lnTo>
                  <a:pt x="1043" y="825"/>
                </a:lnTo>
                <a:lnTo>
                  <a:pt x="1330" y="544"/>
                </a:lnTo>
                <a:cubicBezTo>
                  <a:pt x="1345" y="530"/>
                  <a:pt x="1351" y="507"/>
                  <a:pt x="1345" y="488"/>
                </a:cubicBezTo>
                <a:cubicBezTo>
                  <a:pt x="1339" y="469"/>
                  <a:pt x="1321" y="453"/>
                  <a:pt x="1301" y="450"/>
                </a:cubicBezTo>
                <a:lnTo>
                  <a:pt x="902" y="393"/>
                </a:lnTo>
                <a:lnTo>
                  <a:pt x="724" y="33"/>
                </a:lnTo>
                <a:cubicBezTo>
                  <a:pt x="715" y="13"/>
                  <a:pt x="692" y="0"/>
                  <a:pt x="670" y="3"/>
                </a:cubicBezTo>
                <a:close/>
                <a:moveTo>
                  <a:pt x="675" y="181"/>
                </a:moveTo>
                <a:lnTo>
                  <a:pt x="818" y="467"/>
                </a:lnTo>
                <a:cubicBezTo>
                  <a:pt x="825" y="483"/>
                  <a:pt x="841" y="495"/>
                  <a:pt x="858" y="498"/>
                </a:cubicBezTo>
                <a:lnTo>
                  <a:pt x="1175" y="544"/>
                </a:lnTo>
                <a:lnTo>
                  <a:pt x="946" y="768"/>
                </a:lnTo>
                <a:cubicBezTo>
                  <a:pt x="934" y="779"/>
                  <a:pt x="927" y="798"/>
                  <a:pt x="930" y="815"/>
                </a:cubicBezTo>
                <a:lnTo>
                  <a:pt x="984" y="1132"/>
                </a:lnTo>
                <a:lnTo>
                  <a:pt x="701" y="983"/>
                </a:lnTo>
                <a:cubicBezTo>
                  <a:pt x="685" y="975"/>
                  <a:pt x="665" y="975"/>
                  <a:pt x="650" y="983"/>
                </a:cubicBezTo>
                <a:lnTo>
                  <a:pt x="366" y="1132"/>
                </a:lnTo>
                <a:lnTo>
                  <a:pt x="421" y="815"/>
                </a:lnTo>
                <a:cubicBezTo>
                  <a:pt x="423" y="798"/>
                  <a:pt x="417" y="779"/>
                  <a:pt x="404" y="768"/>
                </a:cubicBezTo>
                <a:lnTo>
                  <a:pt x="175" y="544"/>
                </a:lnTo>
                <a:lnTo>
                  <a:pt x="492" y="498"/>
                </a:lnTo>
                <a:cubicBezTo>
                  <a:pt x="509" y="495"/>
                  <a:pt x="525" y="483"/>
                  <a:pt x="533" y="467"/>
                </a:cubicBezTo>
                <a:lnTo>
                  <a:pt x="675" y="18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293003" y="15612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212890" y="4175651"/>
            <a:ext cx="347943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83802" y="445761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64093" y="4263616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3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163612"/>
              </p:ext>
            </p:extLst>
          </p:nvPr>
        </p:nvGraphicFramePr>
        <p:xfrm>
          <a:off x="3740126" y="76470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, iOS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권한 수신 동의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GPS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권한 수신 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카메라 권한 수신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사진첩 접근 권한 수신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위 권한 거부 시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종료 처리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앱을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재 실행 하면 다시 수신 요청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GPS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가 꺼져있을 시 안내 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생성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이동할 때 위치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(GPS)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 꺼진 경우 이 화면을 띄움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위치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(GPS)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 켜져 있는 경우 이 화면은 나타나지 않음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확인 버튼 터치 시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스마트폰의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GPS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위치 설정으로 이동</a:t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안드로이드의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경우 아래와 같은 화면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82222" y="3992079"/>
            <a:ext cx="1955182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93187" y="3009552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및 속도 확인을 위해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설정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dirty="0">
                <a:solidFill>
                  <a:schemeClr val="tx1"/>
                </a:solidFill>
              </a:rPr>
              <a:t>위치 정보</a:t>
            </a:r>
            <a:r>
              <a:rPr lang="en-US" altLang="ko-KR" sz="1000" dirty="0">
                <a:solidFill>
                  <a:schemeClr val="tx1"/>
                </a:solidFill>
              </a:rPr>
              <a:t>(GPS)</a:t>
            </a:r>
            <a:r>
              <a:rPr lang="ko-KR" altLang="en-US" sz="1000" dirty="0">
                <a:solidFill>
                  <a:schemeClr val="tx1"/>
                </a:solidFill>
              </a:rPr>
              <a:t>를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 GPS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꺼져있을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확인이 불가능합니다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39074" y="40637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96" y="4016481"/>
            <a:ext cx="1584176" cy="2631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3096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splash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3131840" y="746962"/>
            <a:ext cx="2872308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028259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공유 이미지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예시</a:t>
                      </a:r>
                      <a:endParaRPr lang="en-US" altLang="ko-KR" sz="9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날짜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지도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출발지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도착지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경과시간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이동거리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평균속도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CO</a:t>
                      </a:r>
                      <a:r>
                        <a:rPr lang="en-US" altLang="ko-KR" sz="900" b="0" u="none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소모 칼로리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적립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상세페이지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내용중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버튼과 상단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메뉴바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제외한 본문 내용만 이미지로 공유됨</a:t>
                      </a:r>
                      <a:endParaRPr lang="ko-KR" altLang="en-US" sz="9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22040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share_image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547943" y="2051055"/>
            <a:ext cx="2174581" cy="1197416"/>
            <a:chOff x="532047" y="2087568"/>
            <a:chExt cx="2174581" cy="1197416"/>
          </a:xfrm>
        </p:grpSpPr>
        <p:sp>
          <p:nvSpPr>
            <p:cNvPr id="15" name="직사각형 14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2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22" name="자유형 21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3619" y="367676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22593" y="1820223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9537" y="3454902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316632" y="367676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26005" y="345490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057851" y="3676764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6893" y="3462522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5590" y="4239830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0417" y="4019208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02128" y="423983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30200" y="4019208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82637" y="4239830"/>
            <a:ext cx="72006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립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63095" y="4017946"/>
            <a:ext cx="4010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42507" y="1820223"/>
            <a:ext cx="2180017" cy="2688897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513619" y="17556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632492"/>
              </p:ext>
            </p:extLst>
          </p:nvPr>
        </p:nvGraphicFramePr>
        <p:xfrm>
          <a:off x="5724128" y="692696"/>
          <a:ext cx="3384376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843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기록 상세 페이지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거부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노출할 정보는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승인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과 동일하나 하단 거부 사유와 </a:t>
                      </a:r>
                      <a:r>
                        <a:rPr kumimoji="0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재신청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버튼이 추가됨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거부 상태 메시지 노출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사유 노출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 입력영역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한글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작성한 데이터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관리자웹으로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이동하며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사유를 기입하지 않았을 때 토스트 메시지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: 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메시지를 입력해주세요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8)   7)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사유를 작성하고 확인을 누르면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비활성화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구간으로 설정됨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  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설정한 구간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출발지와 도착지 정보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반경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100m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이내의 구간을 주행하였을 경우 보너스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지급함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다음 슬라이드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history_bike_favorite</a:t>
                      </a:r>
                      <a:r>
                        <a:rPr lang="en-US" altLang="ko-KR" sz="9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구간은 최대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개까지 지정가능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3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 지정되었을 때는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9-1)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구간으로 선택되며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처음 변경됨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닫히며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설정 안됨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9-3) 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출발지와 도착지가 서로 반경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100m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내에 있을 경우에 뜨는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팝업 닫히며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설정안됨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Tx/>
                        <a:buAutoNum type="arabicParenR" startAt="10"/>
                      </a:pP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설정되었을 때 아이콘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등록된 출발지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도착지와 동일한 경우에도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10-1)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즐겨찾기삭제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삭제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07320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5" name="직사각형 64"/>
          <p:cNvSpPr/>
          <p:nvPr/>
        </p:nvSpPr>
        <p:spPr>
          <a:xfrm>
            <a:off x="537444" y="167691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39086" y="2262741"/>
            <a:ext cx="2174581" cy="1197416"/>
            <a:chOff x="532047" y="2087568"/>
            <a:chExt cx="2174581" cy="1197416"/>
          </a:xfrm>
        </p:grpSpPr>
        <p:sp>
          <p:nvSpPr>
            <p:cNvPr id="67" name="직사각형 66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7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200274" y="2976435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71" name="자유형 70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594762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413736" y="2031909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50680" y="3666588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307775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17148" y="3666587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048994" y="3888450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68036" y="3674208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96733" y="4451516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11560" y="4230894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293271" y="4451516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421343" y="4230894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12066" y="167642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3421" y="651019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거부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7444" y="17378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371425" y="167691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73067" y="2262741"/>
            <a:ext cx="2174581" cy="1197416"/>
            <a:chOff x="532047" y="2087568"/>
            <a:chExt cx="2174581" cy="1197416"/>
          </a:xfrm>
        </p:grpSpPr>
        <p:sp>
          <p:nvSpPr>
            <p:cNvPr id="113" name="직사각형 112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116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200274" y="2976435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117" name="자유형 116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직사각형 117"/>
          <p:cNvSpPr/>
          <p:nvPr/>
        </p:nvSpPr>
        <p:spPr>
          <a:xfrm>
            <a:off x="3428743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247717" y="2031909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384661" y="3666588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141756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51129" y="3666587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882975" y="3888450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802017" y="3674208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30714" y="4451516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445541" y="4230894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127252" y="4451516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255324" y="4230894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346047" y="167642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666346" y="5013176"/>
            <a:ext cx="1931118" cy="29397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766276" y="4653136"/>
            <a:ext cx="1917826" cy="2841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적립이 거부되었습니다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70" name="Close Window"/>
          <p:cNvSpPr>
            <a:spLocks noChangeAspect="1" noEditPoints="1"/>
          </p:cNvSpPr>
          <p:nvPr/>
        </p:nvSpPr>
        <p:spPr bwMode="auto">
          <a:xfrm>
            <a:off x="3341899" y="251159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3036556" y="2147325"/>
            <a:ext cx="2054594" cy="12816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/>
          <p:cNvSpPr txBox="1"/>
          <p:nvPr/>
        </p:nvSpPr>
        <p:spPr>
          <a:xfrm>
            <a:off x="3071777" y="2344232"/>
            <a:ext cx="1024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재신청</a:t>
            </a:r>
            <a:endParaRPr lang="ko-KR" altLang="en-US" sz="8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059832" y="2608423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재신청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사유를 입력해주세요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6" name="직선 연결선 175"/>
          <p:cNvCxnSpPr>
            <a:endCxn id="173" idx="2"/>
          </p:cNvCxnSpPr>
          <p:nvPr/>
        </p:nvCxnSpPr>
        <p:spPr>
          <a:xfrm flipH="1">
            <a:off x="4063853" y="3048399"/>
            <a:ext cx="440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3044221" y="304835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23224" y="309617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79" name="TextBox 178"/>
          <p:cNvSpPr txBox="1"/>
          <p:nvPr/>
        </p:nvSpPr>
        <p:spPr>
          <a:xfrm>
            <a:off x="4125203" y="310199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5" name="직선 연결선 4"/>
          <p:cNvCxnSpPr/>
          <p:nvPr/>
        </p:nvCxnSpPr>
        <p:spPr>
          <a:xfrm>
            <a:off x="3145499" y="2852936"/>
            <a:ext cx="1725258" cy="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3493752" y="5013176"/>
            <a:ext cx="1931118" cy="2939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0" y="1752065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48" y="1733496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직사각형 185"/>
          <p:cNvSpPr/>
          <p:nvPr/>
        </p:nvSpPr>
        <p:spPr>
          <a:xfrm>
            <a:off x="3525550" y="4660224"/>
            <a:ext cx="1917826" cy="2841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적립이 거부되었습니다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87" name="타원 186"/>
          <p:cNvSpPr/>
          <p:nvPr/>
        </p:nvSpPr>
        <p:spPr>
          <a:xfrm>
            <a:off x="1097679" y="46531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596733" y="49231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2954221" y="20573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0" name="타원 189"/>
          <p:cNvSpPr/>
          <p:nvPr/>
        </p:nvSpPr>
        <p:spPr>
          <a:xfrm>
            <a:off x="2954221" y="26317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187308" y="31389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4188061" y="31516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3403791" y="49231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613137" y="5160165"/>
            <a:ext cx="854359" cy="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Star"/>
          <p:cNvSpPr>
            <a:spLocks noChangeAspect="1" noEditPoints="1"/>
          </p:cNvSpPr>
          <p:nvPr/>
        </p:nvSpPr>
        <p:spPr bwMode="auto">
          <a:xfrm>
            <a:off x="2255816" y="1736824"/>
            <a:ext cx="180153" cy="172800"/>
          </a:xfrm>
          <a:custGeom>
            <a:avLst/>
            <a:gdLst>
              <a:gd name="T0" fmla="*/ 670 w 1351"/>
              <a:gd name="T1" fmla="*/ 3 h 1288"/>
              <a:gd name="T2" fmla="*/ 626 w 1351"/>
              <a:gd name="T3" fmla="*/ 33 h 1288"/>
              <a:gd name="T4" fmla="*/ 448 w 1351"/>
              <a:gd name="T5" fmla="*/ 393 h 1288"/>
              <a:gd name="T6" fmla="*/ 49 w 1351"/>
              <a:gd name="T7" fmla="*/ 450 h 1288"/>
              <a:gd name="T8" fmla="*/ 6 w 1351"/>
              <a:gd name="T9" fmla="*/ 488 h 1288"/>
              <a:gd name="T10" fmla="*/ 20 w 1351"/>
              <a:gd name="T11" fmla="*/ 544 h 1288"/>
              <a:gd name="T12" fmla="*/ 307 w 1351"/>
              <a:gd name="T13" fmla="*/ 825 h 1288"/>
              <a:gd name="T14" fmla="*/ 239 w 1351"/>
              <a:gd name="T15" fmla="*/ 1222 h 1288"/>
              <a:gd name="T16" fmla="*/ 262 w 1351"/>
              <a:gd name="T17" fmla="*/ 1275 h 1288"/>
              <a:gd name="T18" fmla="*/ 319 w 1351"/>
              <a:gd name="T19" fmla="*/ 1278 h 1288"/>
              <a:gd name="T20" fmla="*/ 675 w 1351"/>
              <a:gd name="T21" fmla="*/ 1091 h 1288"/>
              <a:gd name="T22" fmla="*/ 1031 w 1351"/>
              <a:gd name="T23" fmla="*/ 1278 h 1288"/>
              <a:gd name="T24" fmla="*/ 1089 w 1351"/>
              <a:gd name="T25" fmla="*/ 1275 h 1288"/>
              <a:gd name="T26" fmla="*/ 1111 w 1351"/>
              <a:gd name="T27" fmla="*/ 1222 h 1288"/>
              <a:gd name="T28" fmla="*/ 1043 w 1351"/>
              <a:gd name="T29" fmla="*/ 825 h 1288"/>
              <a:gd name="T30" fmla="*/ 1330 w 1351"/>
              <a:gd name="T31" fmla="*/ 544 h 1288"/>
              <a:gd name="T32" fmla="*/ 1345 w 1351"/>
              <a:gd name="T33" fmla="*/ 488 h 1288"/>
              <a:gd name="T34" fmla="*/ 1301 w 1351"/>
              <a:gd name="T35" fmla="*/ 450 h 1288"/>
              <a:gd name="T36" fmla="*/ 902 w 1351"/>
              <a:gd name="T37" fmla="*/ 393 h 1288"/>
              <a:gd name="T38" fmla="*/ 724 w 1351"/>
              <a:gd name="T39" fmla="*/ 33 h 1288"/>
              <a:gd name="T40" fmla="*/ 670 w 1351"/>
              <a:gd name="T41" fmla="*/ 3 h 1288"/>
              <a:gd name="T42" fmla="*/ 675 w 1351"/>
              <a:gd name="T43" fmla="*/ 181 h 1288"/>
              <a:gd name="T44" fmla="*/ 818 w 1351"/>
              <a:gd name="T45" fmla="*/ 467 h 1288"/>
              <a:gd name="T46" fmla="*/ 858 w 1351"/>
              <a:gd name="T47" fmla="*/ 498 h 1288"/>
              <a:gd name="T48" fmla="*/ 1175 w 1351"/>
              <a:gd name="T49" fmla="*/ 544 h 1288"/>
              <a:gd name="T50" fmla="*/ 946 w 1351"/>
              <a:gd name="T51" fmla="*/ 768 h 1288"/>
              <a:gd name="T52" fmla="*/ 930 w 1351"/>
              <a:gd name="T53" fmla="*/ 815 h 1288"/>
              <a:gd name="T54" fmla="*/ 984 w 1351"/>
              <a:gd name="T55" fmla="*/ 1132 h 1288"/>
              <a:gd name="T56" fmla="*/ 701 w 1351"/>
              <a:gd name="T57" fmla="*/ 983 h 1288"/>
              <a:gd name="T58" fmla="*/ 650 w 1351"/>
              <a:gd name="T59" fmla="*/ 983 h 1288"/>
              <a:gd name="T60" fmla="*/ 366 w 1351"/>
              <a:gd name="T61" fmla="*/ 1132 h 1288"/>
              <a:gd name="T62" fmla="*/ 421 w 1351"/>
              <a:gd name="T63" fmla="*/ 815 h 1288"/>
              <a:gd name="T64" fmla="*/ 404 w 1351"/>
              <a:gd name="T65" fmla="*/ 768 h 1288"/>
              <a:gd name="T66" fmla="*/ 175 w 1351"/>
              <a:gd name="T67" fmla="*/ 544 h 1288"/>
              <a:gd name="T68" fmla="*/ 492 w 1351"/>
              <a:gd name="T69" fmla="*/ 498 h 1288"/>
              <a:gd name="T70" fmla="*/ 533 w 1351"/>
              <a:gd name="T71" fmla="*/ 467 h 1288"/>
              <a:gd name="T72" fmla="*/ 675 w 1351"/>
              <a:gd name="T73" fmla="*/ 18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51" h="1288">
                <a:moveTo>
                  <a:pt x="670" y="3"/>
                </a:moveTo>
                <a:cubicBezTo>
                  <a:pt x="651" y="4"/>
                  <a:pt x="634" y="16"/>
                  <a:pt x="626" y="33"/>
                </a:cubicBezTo>
                <a:lnTo>
                  <a:pt x="448" y="393"/>
                </a:lnTo>
                <a:lnTo>
                  <a:pt x="49" y="450"/>
                </a:lnTo>
                <a:cubicBezTo>
                  <a:pt x="29" y="453"/>
                  <a:pt x="12" y="469"/>
                  <a:pt x="6" y="488"/>
                </a:cubicBezTo>
                <a:cubicBezTo>
                  <a:pt x="0" y="507"/>
                  <a:pt x="6" y="530"/>
                  <a:pt x="20" y="544"/>
                </a:cubicBezTo>
                <a:lnTo>
                  <a:pt x="307" y="825"/>
                </a:lnTo>
                <a:lnTo>
                  <a:pt x="239" y="1222"/>
                </a:lnTo>
                <a:cubicBezTo>
                  <a:pt x="236" y="1242"/>
                  <a:pt x="245" y="1263"/>
                  <a:pt x="262" y="1275"/>
                </a:cubicBezTo>
                <a:cubicBezTo>
                  <a:pt x="278" y="1286"/>
                  <a:pt x="301" y="1288"/>
                  <a:pt x="319" y="1278"/>
                </a:cubicBezTo>
                <a:lnTo>
                  <a:pt x="675" y="1091"/>
                </a:lnTo>
                <a:lnTo>
                  <a:pt x="1031" y="1278"/>
                </a:lnTo>
                <a:cubicBezTo>
                  <a:pt x="1049" y="1288"/>
                  <a:pt x="1072" y="1286"/>
                  <a:pt x="1089" y="1275"/>
                </a:cubicBezTo>
                <a:cubicBezTo>
                  <a:pt x="1105" y="1263"/>
                  <a:pt x="1114" y="1242"/>
                  <a:pt x="1111" y="1222"/>
                </a:cubicBezTo>
                <a:lnTo>
                  <a:pt x="1043" y="825"/>
                </a:lnTo>
                <a:lnTo>
                  <a:pt x="1330" y="544"/>
                </a:lnTo>
                <a:cubicBezTo>
                  <a:pt x="1345" y="530"/>
                  <a:pt x="1351" y="507"/>
                  <a:pt x="1345" y="488"/>
                </a:cubicBezTo>
                <a:cubicBezTo>
                  <a:pt x="1339" y="469"/>
                  <a:pt x="1321" y="453"/>
                  <a:pt x="1301" y="450"/>
                </a:cubicBezTo>
                <a:lnTo>
                  <a:pt x="902" y="393"/>
                </a:lnTo>
                <a:lnTo>
                  <a:pt x="724" y="33"/>
                </a:lnTo>
                <a:cubicBezTo>
                  <a:pt x="715" y="13"/>
                  <a:pt x="692" y="0"/>
                  <a:pt x="670" y="3"/>
                </a:cubicBezTo>
                <a:close/>
                <a:moveTo>
                  <a:pt x="675" y="181"/>
                </a:moveTo>
                <a:lnTo>
                  <a:pt x="818" y="467"/>
                </a:lnTo>
                <a:cubicBezTo>
                  <a:pt x="825" y="483"/>
                  <a:pt x="841" y="495"/>
                  <a:pt x="858" y="498"/>
                </a:cubicBezTo>
                <a:lnTo>
                  <a:pt x="1175" y="544"/>
                </a:lnTo>
                <a:lnTo>
                  <a:pt x="946" y="768"/>
                </a:lnTo>
                <a:cubicBezTo>
                  <a:pt x="934" y="779"/>
                  <a:pt x="927" y="798"/>
                  <a:pt x="930" y="815"/>
                </a:cubicBezTo>
                <a:lnTo>
                  <a:pt x="984" y="1132"/>
                </a:lnTo>
                <a:lnTo>
                  <a:pt x="701" y="983"/>
                </a:lnTo>
                <a:cubicBezTo>
                  <a:pt x="685" y="975"/>
                  <a:pt x="665" y="975"/>
                  <a:pt x="650" y="983"/>
                </a:cubicBezTo>
                <a:lnTo>
                  <a:pt x="366" y="1132"/>
                </a:lnTo>
                <a:lnTo>
                  <a:pt x="421" y="815"/>
                </a:lnTo>
                <a:cubicBezTo>
                  <a:pt x="423" y="798"/>
                  <a:pt x="417" y="779"/>
                  <a:pt x="404" y="768"/>
                </a:cubicBezTo>
                <a:lnTo>
                  <a:pt x="175" y="544"/>
                </a:lnTo>
                <a:lnTo>
                  <a:pt x="492" y="498"/>
                </a:lnTo>
                <a:cubicBezTo>
                  <a:pt x="509" y="495"/>
                  <a:pt x="525" y="483"/>
                  <a:pt x="533" y="467"/>
                </a:cubicBezTo>
                <a:lnTo>
                  <a:pt x="675" y="18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241139" y="15274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954750" y="1624003"/>
            <a:ext cx="39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C000"/>
                </a:solidFill>
              </a:rPr>
              <a:t>★</a:t>
            </a:r>
            <a:endParaRPr lang="en-US" altLang="ko-KR" sz="1800" b="1" dirty="0" smtClean="0">
              <a:solidFill>
                <a:srgbClr val="FFC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4964518" y="15340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066758" y="441509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047049" y="4221088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3802" y="441509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64093" y="4221088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148612" y="746962"/>
            <a:ext cx="585553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91390"/>
              </p:ext>
            </p:extLst>
          </p:nvPr>
        </p:nvGraphicFramePr>
        <p:xfrm>
          <a:off x="5968157" y="650700"/>
          <a:ext cx="314034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40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삭제 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즐겨찾기구간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 삭제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6849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history_bike_favorite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896872" y="1591356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21860" y="1260139"/>
            <a:ext cx="2054594" cy="116260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612401" y="133307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추가</a:t>
            </a:r>
            <a:endParaRPr lang="ko-KR" altLang="en-US" sz="11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423029" y="159468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즐겨찾기를</a:t>
            </a:r>
            <a:r>
              <a:rPr lang="ko-KR" altLang="en-US" sz="900" dirty="0" smtClean="0"/>
              <a:t> 추가하시겠습니까</a:t>
            </a:r>
            <a:r>
              <a:rPr lang="en-US" altLang="ko-KR" sz="900" dirty="0" smtClean="0"/>
              <a:t>?</a:t>
            </a:r>
          </a:p>
          <a:p>
            <a:r>
              <a:rPr lang="en-US" altLang="ko-KR" sz="900" dirty="0" smtClean="0"/>
              <a:t>(</a:t>
            </a:r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구간은 최대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개까지</a:t>
            </a:r>
            <a:endParaRPr lang="en-US" altLang="ko-KR" sz="900" dirty="0" smtClean="0"/>
          </a:p>
          <a:p>
            <a:r>
              <a:rPr lang="ko-KR" altLang="en-US" sz="900" dirty="0" smtClean="0"/>
              <a:t>설정이 가능합니다</a:t>
            </a:r>
            <a:r>
              <a:rPr lang="en-US" altLang="ko-KR" sz="900" dirty="0"/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1349157" y="2098740"/>
            <a:ext cx="440" cy="32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29525" y="209874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08528" y="21328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1410507" y="21328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97" name="타원 96"/>
          <p:cNvSpPr/>
          <p:nvPr/>
        </p:nvSpPr>
        <p:spPr>
          <a:xfrm>
            <a:off x="269574" y="1153683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9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85361" y="284119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10349" y="2555702"/>
            <a:ext cx="1895083" cy="112106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600890" y="257559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구간</a:t>
            </a:r>
            <a:endParaRPr lang="ko-KR" altLang="en-US" sz="11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411518" y="290724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구간은 최대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개까지</a:t>
            </a:r>
            <a:endParaRPr lang="en-US" altLang="ko-KR" sz="900" dirty="0" smtClean="0"/>
          </a:p>
          <a:p>
            <a:r>
              <a:rPr lang="ko-KR" altLang="en-US" sz="900" dirty="0" smtClean="0"/>
              <a:t>설정이 가능합니다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318014" y="3350465"/>
            <a:ext cx="1887418" cy="1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62499" y="338906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136" name="타원 135"/>
          <p:cNvSpPr/>
          <p:nvPr/>
        </p:nvSpPr>
        <p:spPr>
          <a:xfrm>
            <a:off x="251520" y="2403526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9-2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261266" y="1542726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686254" y="1257229"/>
            <a:ext cx="1946118" cy="112106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2956151" y="127711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삭제</a:t>
            </a:r>
            <a:endParaRPr lang="ko-KR" altLang="en-US" sz="1100" b="1" dirty="0"/>
          </a:p>
        </p:txBody>
      </p:sp>
      <p:sp>
        <p:nvSpPr>
          <p:cNvPr id="154" name="TextBox 153"/>
          <p:cNvSpPr txBox="1"/>
          <p:nvPr/>
        </p:nvSpPr>
        <p:spPr>
          <a:xfrm>
            <a:off x="2627784" y="1591774"/>
            <a:ext cx="20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구간을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삭제하시겠습니까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sp>
        <p:nvSpPr>
          <p:cNvPr id="159" name="타원 158"/>
          <p:cNvSpPr/>
          <p:nvPr/>
        </p:nvSpPr>
        <p:spPr>
          <a:xfrm>
            <a:off x="2686254" y="1105053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745648" y="209583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63" name="TextBox 162"/>
          <p:cNvSpPr txBox="1"/>
          <p:nvPr/>
        </p:nvSpPr>
        <p:spPr>
          <a:xfrm>
            <a:off x="3747627" y="209583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cxnSp>
        <p:nvCxnSpPr>
          <p:cNvPr id="164" name="직선 연결선 163"/>
          <p:cNvCxnSpPr/>
          <p:nvPr/>
        </p:nvCxnSpPr>
        <p:spPr>
          <a:xfrm flipH="1">
            <a:off x="3662284" y="2059862"/>
            <a:ext cx="440" cy="32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2688372" y="2061922"/>
            <a:ext cx="19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59950" y="4099818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84938" y="3814321"/>
            <a:ext cx="1895083" cy="112106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575479" y="383421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구간</a:t>
            </a:r>
            <a:endParaRPr lang="ko-KR" altLang="en-US" sz="11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360703" y="4111555"/>
            <a:ext cx="1979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출발지와 도착지가 너무 가까워</a:t>
            </a:r>
            <a:endParaRPr lang="en-US" altLang="ko-KR" sz="900" dirty="0" smtClean="0"/>
          </a:p>
          <a:p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구간으로 설정할 수 </a:t>
            </a:r>
            <a:endParaRPr lang="en-US" altLang="ko-KR" sz="900" dirty="0" smtClean="0"/>
          </a:p>
          <a:p>
            <a:r>
              <a:rPr lang="ko-KR" altLang="en-US" sz="900" dirty="0" smtClean="0"/>
              <a:t>없습니다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292603" y="4609084"/>
            <a:ext cx="1887418" cy="1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37088" y="464768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126" name="타원 125"/>
          <p:cNvSpPr/>
          <p:nvPr/>
        </p:nvSpPr>
        <p:spPr>
          <a:xfrm>
            <a:off x="226109" y="3662145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9-3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7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8081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history_transfer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303039"/>
              </p:ext>
            </p:extLst>
          </p:nvPr>
        </p:nvGraphicFramePr>
        <p:xfrm>
          <a:off x="5796136" y="761490"/>
          <a:ext cx="314034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40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기록 페이지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탭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대중교통 탭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탑승 기록부터 상위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사용자의 총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포인트 정보 표시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날짜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대중교통이 버스일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버스 번호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 시간 노출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 양식은 </a:t>
                      </a:r>
                      <a:r>
                        <a:rPr kumimoji="0" lang="en-US" altLang="ko-KR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hh:mm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인증방식이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 NFC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 구분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인증방식이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 역명 표시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인증방식이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하차 역명 표시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9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적립한 </a:t>
                      </a:r>
                      <a:r>
                        <a:rPr lang="ko-KR" altLang="en-US" sz="90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포인트 표시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노란색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받은 상태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빨간색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오류 및 거부 상태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주행 없이 대중교통 탑승만 한 경우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회색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절차에는 문제는 없으나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받기 전인 상태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받기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처럼 노란색으로 변경되며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마일리자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적립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팝업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 작성 가능함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작성한 데이터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관리자웹으로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이동하며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사유를 기입하지 않았을 때 토스트 메시지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: 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메시지를 입력해주세요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73863" y="2295522"/>
            <a:ext cx="216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753998" y="161051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8090" y="1613799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41188" y="16752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11441" y="22535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41153" y="2204864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560" y="1967514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자전거</a:t>
            </a:r>
            <a:endParaRPr lang="ko-KR" altLang="en-US" b="0" dirty="0"/>
          </a:p>
        </p:txBody>
      </p:sp>
      <p:sp>
        <p:nvSpPr>
          <p:cNvPr id="67" name="TextBox 66"/>
          <p:cNvSpPr txBox="1"/>
          <p:nvPr/>
        </p:nvSpPr>
        <p:spPr>
          <a:xfrm>
            <a:off x="1835696" y="19675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/>
              <a:t>대중교통</a:t>
            </a:r>
            <a:endParaRPr lang="ko-KR" altLang="en-US" sz="10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1872253" y="2204864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853382" y="19675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70" name="타원 69"/>
          <p:cNvSpPr/>
          <p:nvPr/>
        </p:nvSpPr>
        <p:spPr>
          <a:xfrm>
            <a:off x="2556335" y="19675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2" name="TextBox 71"/>
          <p:cNvSpPr txBox="1"/>
          <p:nvPr/>
        </p:nvSpPr>
        <p:spPr>
          <a:xfrm>
            <a:off x="1691199" y="2307438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 630p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777782" y="3110490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13965" y="2694698"/>
            <a:ext cx="1008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서울여객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1234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44173" y="2530035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44173" y="287558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83568" y="2522539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765590" y="3717032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27584" y="3136330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07033" y="3293714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서울역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27584" y="348040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207801" y="3212976"/>
            <a:ext cx="602456" cy="21290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sp>
        <p:nvSpPr>
          <p:cNvPr id="104" name="타원 103"/>
          <p:cNvSpPr/>
          <p:nvPr/>
        </p:nvSpPr>
        <p:spPr>
          <a:xfrm>
            <a:off x="683568" y="2721852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683568" y="2921165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83568" y="33268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08269"/>
              </p:ext>
            </p:extLst>
          </p:nvPr>
        </p:nvGraphicFramePr>
        <p:xfrm>
          <a:off x="781919" y="5013176"/>
          <a:ext cx="2147613" cy="44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47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/>
          <p:nvPr/>
        </p:nvSpPr>
        <p:spPr>
          <a:xfrm>
            <a:off x="683568" y="38788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768339" y="4295415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03147" y="3717032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2017-05-01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12744" y="3874416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서울역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b="1" dirty="0" err="1" smtClean="0">
                <a:latin typeface="나눔고딕" pitchFamily="50" charset="-127"/>
                <a:ea typeface="나눔고딕" pitchFamily="50" charset="-127"/>
              </a:rPr>
              <a:t>공덕역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675590" y="40945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Close Window"/>
          <p:cNvSpPr>
            <a:spLocks noChangeAspect="1" noEditPoints="1"/>
          </p:cNvSpPr>
          <p:nvPr/>
        </p:nvSpPr>
        <p:spPr bwMode="auto">
          <a:xfrm>
            <a:off x="3535398" y="222356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230055" y="1859293"/>
            <a:ext cx="2054594" cy="12816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265276" y="2056200"/>
            <a:ext cx="1024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재신청</a:t>
            </a:r>
            <a:endParaRPr lang="ko-KR" altLang="en-US" sz="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253331" y="2320391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재신청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사유를 입력해주세요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6" name="직선 연결선 55"/>
          <p:cNvCxnSpPr>
            <a:endCxn id="53" idx="2"/>
          </p:cNvCxnSpPr>
          <p:nvPr/>
        </p:nvCxnSpPr>
        <p:spPr>
          <a:xfrm flipH="1">
            <a:off x="4257352" y="2760367"/>
            <a:ext cx="440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237720" y="276031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16723" y="280814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4318702" y="2813961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60" name="직선 연결선 59"/>
          <p:cNvCxnSpPr/>
          <p:nvPr/>
        </p:nvCxnSpPr>
        <p:spPr>
          <a:xfrm>
            <a:off x="3338998" y="2564904"/>
            <a:ext cx="1725258" cy="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2195736" y="2758985"/>
            <a:ext cx="602456" cy="2129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cxnSp>
        <p:nvCxnSpPr>
          <p:cNvPr id="74" name="꺾인 연결선 73"/>
          <p:cNvCxnSpPr>
            <a:stCxn id="103" idx="3"/>
            <a:endCxn id="53" idx="2"/>
          </p:cNvCxnSpPr>
          <p:nvPr/>
        </p:nvCxnSpPr>
        <p:spPr>
          <a:xfrm flipV="1">
            <a:off x="2810257" y="3140968"/>
            <a:ext cx="1447095" cy="17845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430516" y="3878819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37424" y="4056585"/>
            <a:ext cx="542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19:18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07801" y="3799114"/>
            <a:ext cx="602456" cy="2129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2207801" y="4042306"/>
            <a:ext cx="608800" cy="1576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051720" y="26729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027801" y="400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051744" y="34588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163331" y="17838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91009" y="4022508"/>
            <a:ext cx="65915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600" b="1" dirty="0" err="1">
                <a:solidFill>
                  <a:prstClr val="black"/>
                </a:solidFill>
              </a:rPr>
              <a:t>마일리지</a:t>
            </a:r>
            <a:r>
              <a:rPr lang="ko-KR" altLang="en-US" sz="600" b="1" dirty="0">
                <a:solidFill>
                  <a:prstClr val="black"/>
                </a:solidFill>
              </a:rPr>
              <a:t> 받기 </a:t>
            </a:r>
          </a:p>
        </p:txBody>
      </p:sp>
      <p:sp>
        <p:nvSpPr>
          <p:cNvPr id="111" name="타원 110"/>
          <p:cNvSpPr/>
          <p:nvPr/>
        </p:nvSpPr>
        <p:spPr>
          <a:xfrm>
            <a:off x="2051720" y="32037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67322" y="1651501"/>
            <a:ext cx="210889" cy="210889"/>
            <a:chOff x="4489435" y="3322330"/>
            <a:chExt cx="258859" cy="25886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7" name="타원 106"/>
          <p:cNvSpPr/>
          <p:nvPr/>
        </p:nvSpPr>
        <p:spPr>
          <a:xfrm>
            <a:off x="2248043" y="15739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699534" y="4317970"/>
            <a:ext cx="234111" cy="6971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삭</a:t>
            </a:r>
            <a:endParaRPr lang="en-US" altLang="ko-KR" sz="900" b="1" dirty="0" smtClean="0"/>
          </a:p>
          <a:p>
            <a:pPr algn="ctr"/>
            <a:r>
              <a:rPr lang="ko-KR" altLang="en-US" sz="900" b="1" dirty="0"/>
              <a:t>제</a:t>
            </a:r>
          </a:p>
        </p:txBody>
      </p:sp>
      <p:sp>
        <p:nvSpPr>
          <p:cNvPr id="75" name="타원 74"/>
          <p:cNvSpPr/>
          <p:nvPr/>
        </p:nvSpPr>
        <p:spPr>
          <a:xfrm>
            <a:off x="2565186" y="422797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88495" y="5154740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65929" y="4435712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190917" y="4053188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481458" y="4170105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기록 삭제</a:t>
            </a:r>
            <a:endParaRPr lang="ko-KR" altLang="en-US" sz="11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292086" y="4521956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기록을 삭제하시겠습니까</a:t>
            </a:r>
            <a:r>
              <a:rPr lang="en-US" altLang="ko-KR" sz="900" dirty="0" smtClean="0"/>
              <a:t>?</a:t>
            </a:r>
          </a:p>
          <a:p>
            <a:r>
              <a:rPr lang="ko-KR" altLang="en-US" sz="900" dirty="0" smtClean="0"/>
              <a:t>기록을 삭제해도 적립된 </a:t>
            </a:r>
            <a:r>
              <a:rPr lang="ko-KR" altLang="en-US" sz="900" dirty="0" err="1" smtClean="0"/>
              <a:t>마일리지는</a:t>
            </a:r>
            <a:r>
              <a:rPr lang="ko-KR" altLang="en-US" sz="900" dirty="0" smtClean="0"/>
              <a:t> 삭제되지 않습니다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82" name="직선 연결선 81"/>
          <p:cNvCxnSpPr>
            <a:endCxn id="78" idx="2"/>
          </p:cNvCxnSpPr>
          <p:nvPr/>
        </p:nvCxnSpPr>
        <p:spPr>
          <a:xfrm flipH="1">
            <a:off x="4218214" y="5081916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198582" y="5087112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277585" y="5134941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4279564" y="514075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rgbClr val="FF0000"/>
                </a:solidFill>
              </a:rPr>
              <a:t>삭제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112761" y="39901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3" name="꺾인 연결선 92"/>
          <p:cNvCxnSpPr>
            <a:stCxn id="71" idx="2"/>
            <a:endCxn id="78" idx="2"/>
          </p:cNvCxnSpPr>
          <p:nvPr/>
        </p:nvCxnSpPr>
        <p:spPr>
          <a:xfrm rot="16200000" flipH="1">
            <a:off x="3293703" y="4538005"/>
            <a:ext cx="447399" cy="1401624"/>
          </a:xfrm>
          <a:prstGeom prst="bentConnector3">
            <a:avLst>
              <a:gd name="adj1" fmla="val 15109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83568" y="4359180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83568" y="447892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>
                <a:latin typeface="나눔고딕" pitchFamily="50" charset="-127"/>
                <a:ea typeface="나눔고딕" pitchFamily="50" charset="-127"/>
              </a:rPr>
              <a:t>공덕역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3568" y="465371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64" y="1624073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2582971" y="15739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25164" y="2546817"/>
            <a:ext cx="216024" cy="5483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/>
          <p:cNvSpPr/>
          <p:nvPr/>
        </p:nvSpPr>
        <p:spPr>
          <a:xfrm>
            <a:off x="425164" y="3181996"/>
            <a:ext cx="216024" cy="5483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왼쪽 중괄호 120"/>
          <p:cNvSpPr/>
          <p:nvPr/>
        </p:nvSpPr>
        <p:spPr>
          <a:xfrm>
            <a:off x="425164" y="3782413"/>
            <a:ext cx="216024" cy="5483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-70931" y="2596842"/>
            <a:ext cx="61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기록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-70931" y="3225823"/>
            <a:ext cx="61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지하철기록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-70931" y="3789040"/>
            <a:ext cx="61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 smtClean="0">
                <a:latin typeface="나눔고딕" pitchFamily="50" charset="-127"/>
                <a:ea typeface="나눔고딕" pitchFamily="50" charset="-127"/>
              </a:rPr>
              <a:t>WiFi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록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4338755" y="6309320"/>
            <a:ext cx="2094990" cy="288032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다음 슬라이드에 계속</a:t>
            </a:r>
            <a:endParaRPr lang="ko-KR" altLang="en-US" sz="9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2709855"/>
            <a:ext cx="159087" cy="173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3346443"/>
            <a:ext cx="126202" cy="160381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3917087"/>
            <a:ext cx="126202" cy="160381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4084116"/>
            <a:ext cx="126202" cy="160381"/>
          </a:xfrm>
          <a:prstGeom prst="rect">
            <a:avLst/>
          </a:prstGeom>
        </p:spPr>
      </p:pic>
      <p:sp>
        <p:nvSpPr>
          <p:cNvPr id="123" name="모서리가 둥근 직사각형 122"/>
          <p:cNvSpPr/>
          <p:nvPr/>
        </p:nvSpPr>
        <p:spPr>
          <a:xfrm>
            <a:off x="1930516" y="4440814"/>
            <a:ext cx="602456" cy="2129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3091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73205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통계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16)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삭제 버튼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왼쪽으로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하면 노출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삭제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기록 삭제됨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0653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history_transfer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6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99834" y="2696897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499834" y="1803148"/>
            <a:ext cx="1944216" cy="89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2123564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행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마일리지는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하루에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회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만 신청할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9144" y="4081861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21" name="직사각형 20"/>
          <p:cNvSpPr/>
          <p:nvPr/>
        </p:nvSpPr>
        <p:spPr>
          <a:xfrm>
            <a:off x="489144" y="3232106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8890" y="3491716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마일리지는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일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회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만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신청할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26362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마일리지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신청 시 제한 팝업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다음 조건일 때는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팝업창이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노출되며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마일리지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신청이 제한됨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공통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확인 버튼 클릭 시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닫음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 제한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관리자에서 일일 최대 승인 횟수 설정된 내용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 제한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관리자에서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일일 최대 승인 횟수 설정된 내용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포인트 제한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환승마일리지는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월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5000p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까지만 신청 가능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Tx/>
                        <a:buAutoNum type="arabicParenR" startAt="4"/>
                      </a:pP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적립 기간이 아닌 경우의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Tx/>
                        <a:buAutoNum type="arabicParenR" startAt="4"/>
                      </a:pP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일자 기준으로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일이 지난 기록의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받기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클릭하면 나오는 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1000" b="1" u="none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3017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limit_popup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367819" y="17131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7819" y="3142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99792" y="4081861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2699792" y="3232106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9538" y="3630216"/>
            <a:ext cx="1691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적립기간이 아닙니다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578467" y="31874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99792" y="2696060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1" name="직사각형 30"/>
          <p:cNvSpPr/>
          <p:nvPr/>
        </p:nvSpPr>
        <p:spPr>
          <a:xfrm>
            <a:off x="2699792" y="1846305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09538" y="2105915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포인트는 </a:t>
            </a:r>
            <a:r>
              <a:rPr lang="ko-KR" altLang="en-US" sz="9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9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[5000]P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까지만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신청할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467" y="18016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2727" y="5517232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472727" y="4667477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383" y="4930120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주행일 기준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 내의 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마일리지만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받을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51402" y="46228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4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24"/>
          <a:stretch/>
        </p:blipFill>
        <p:spPr bwMode="auto">
          <a:xfrm>
            <a:off x="649656" y="2719217"/>
            <a:ext cx="2410176" cy="25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5576" y="158960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통계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4726" y="158960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7756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08065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주행 통계 페이지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막대 그래프 디자인은 </a:t>
                      </a: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그라데이션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형태로 디자인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꺾은 선 그래프 연결되는 애니메이션 효과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이전페이지로 이동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탭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년별로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구분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종류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자전거 주행거리는 막대그래프로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자전거 주행거리는 꺾은선으로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차트 데이터 단위 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주행거리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km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P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차트 상세 데이터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일주일간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주행거리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주행거리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랭킹 버튼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페이지 왼쪽으로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되며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history_chart_transfer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55576" y="2670307"/>
            <a:ext cx="2188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07704" y="2670307"/>
            <a:ext cx="50405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3864" y="2415376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일별</a:t>
            </a:r>
            <a:endParaRPr lang="ko-KR" altLang="en-US" sz="900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1328762" y="2420888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주별</a:t>
            </a:r>
            <a:endParaRPr lang="ko-KR" altLang="en-US" sz="9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1851054" y="2415376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월</a:t>
            </a:r>
            <a:r>
              <a:rPr lang="ko-KR" altLang="en-US" sz="900" dirty="0"/>
              <a:t>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9752" y="2420888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년별</a:t>
            </a:r>
            <a:endParaRPr lang="ko-KR" altLang="en-US" sz="9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1282204" y="2053433"/>
            <a:ext cx="112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자전거 주행 통계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73864" y="4509120"/>
            <a:ext cx="720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93864" y="450912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212437" y="450912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39232" y="2996952"/>
            <a:ext cx="50526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단위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: km</a:t>
            </a:r>
            <a:endParaRPr lang="en-US" altLang="ko-KR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3864" y="1651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672520" y="23563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1119561" y="27623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2308617" y="29708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1" name="타원 30"/>
          <p:cNvSpPr/>
          <p:nvPr/>
        </p:nvSpPr>
        <p:spPr>
          <a:xfrm>
            <a:off x="821563" y="32678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2" name="타원 31"/>
          <p:cNvSpPr/>
          <p:nvPr/>
        </p:nvSpPr>
        <p:spPr>
          <a:xfrm>
            <a:off x="727235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1492096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2192320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447784" y="16162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40" y="1610425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Column Chart" descr="&lt;SmartSettings&gt;&lt;SmartResize enabled=&quot;True&quot; minWidth=&quot;25&quot; minHeight=&quot;25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74538" y="3304131"/>
            <a:ext cx="2072689" cy="916957"/>
            <a:chOff x="1804988" y="1516063"/>
            <a:chExt cx="1230313" cy="402981"/>
          </a:xfrm>
        </p:grpSpPr>
        <p:grpSp>
          <p:nvGrpSpPr>
            <p:cNvPr id="45" name="Lines"/>
            <p:cNvGrpSpPr/>
            <p:nvPr/>
          </p:nvGrpSpPr>
          <p:grpSpPr>
            <a:xfrm>
              <a:off x="1804988" y="1516063"/>
              <a:ext cx="1230313" cy="341312"/>
              <a:chOff x="1804988" y="1516063"/>
              <a:chExt cx="1230313" cy="341312"/>
            </a:xfrm>
          </p:grpSpPr>
          <p:sp>
            <p:nvSpPr>
              <p:cNvPr id="79" name="Line"/>
              <p:cNvSpPr>
                <a:spLocks noChangeShapeType="1"/>
              </p:cNvSpPr>
              <p:nvPr/>
            </p:nvSpPr>
            <p:spPr bwMode="auto">
              <a:xfrm>
                <a:off x="1808163" y="1857375"/>
                <a:ext cx="1227138" cy="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Line"/>
              <p:cNvSpPr>
                <a:spLocks noChangeShapeType="1"/>
              </p:cNvSpPr>
              <p:nvPr/>
            </p:nvSpPr>
            <p:spPr bwMode="auto">
              <a:xfrm>
                <a:off x="1804988" y="151606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Line"/>
              <p:cNvSpPr>
                <a:spLocks noChangeShapeType="1"/>
              </p:cNvSpPr>
              <p:nvPr/>
            </p:nvSpPr>
            <p:spPr bwMode="auto">
              <a:xfrm>
                <a:off x="1804988" y="168751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6" name="X Axis Labels"/>
            <p:cNvGrpSpPr/>
            <p:nvPr/>
          </p:nvGrpSpPr>
          <p:grpSpPr>
            <a:xfrm>
              <a:off x="1900265" y="1879600"/>
              <a:ext cx="1092043" cy="39444"/>
              <a:chOff x="1900265" y="1879600"/>
              <a:chExt cx="1092043" cy="39444"/>
            </a:xfrm>
          </p:grpSpPr>
          <p:sp>
            <p:nvSpPr>
              <p:cNvPr id="72" name="Label"/>
              <p:cNvSpPr>
                <a:spLocks noChangeArrowheads="1"/>
              </p:cNvSpPr>
              <p:nvPr/>
            </p:nvSpPr>
            <p:spPr bwMode="auto">
              <a:xfrm>
                <a:off x="190026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16.09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3" name="Label"/>
              <p:cNvSpPr>
                <a:spLocks noChangeArrowheads="1"/>
              </p:cNvSpPr>
              <p:nvPr/>
            </p:nvSpPr>
            <p:spPr bwMode="auto">
              <a:xfrm>
                <a:off x="206805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16.10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4" name="Label"/>
              <p:cNvSpPr>
                <a:spLocks noChangeArrowheads="1"/>
              </p:cNvSpPr>
              <p:nvPr/>
            </p:nvSpPr>
            <p:spPr bwMode="auto">
              <a:xfrm>
                <a:off x="2244082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5" name="Label"/>
              <p:cNvSpPr>
                <a:spLocks noChangeArrowheads="1"/>
              </p:cNvSpPr>
              <p:nvPr/>
            </p:nvSpPr>
            <p:spPr bwMode="auto">
              <a:xfrm>
                <a:off x="2411498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6" name="Label"/>
              <p:cNvSpPr>
                <a:spLocks noChangeArrowheads="1"/>
              </p:cNvSpPr>
              <p:nvPr/>
            </p:nvSpPr>
            <p:spPr bwMode="auto">
              <a:xfrm>
                <a:off x="256991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600" b="1" dirty="0" smtClean="0">
                    <a:solidFill>
                      <a:srgbClr val="777777"/>
                    </a:solidFill>
                    <a:latin typeface="나눔고딕" pitchFamily="50" charset="-127"/>
                    <a:ea typeface="나눔고딕" pitchFamily="50" charset="-127"/>
                  </a:rPr>
                  <a:t>17.01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Label"/>
              <p:cNvSpPr>
                <a:spLocks noChangeArrowheads="1"/>
              </p:cNvSpPr>
              <p:nvPr/>
            </p:nvSpPr>
            <p:spPr bwMode="auto">
              <a:xfrm>
                <a:off x="273618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Label"/>
              <p:cNvSpPr>
                <a:spLocks noChangeArrowheads="1"/>
              </p:cNvSpPr>
              <p:nvPr/>
            </p:nvSpPr>
            <p:spPr bwMode="auto">
              <a:xfrm>
                <a:off x="290486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17.03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48" name="Series 2 Data"/>
            <p:cNvGrpSpPr/>
            <p:nvPr/>
          </p:nvGrpSpPr>
          <p:grpSpPr>
            <a:xfrm>
              <a:off x="1919288" y="1543050"/>
              <a:ext cx="1065213" cy="314326"/>
              <a:chOff x="1919288" y="1543050"/>
              <a:chExt cx="1065213" cy="314326"/>
            </a:xfrm>
          </p:grpSpPr>
          <p:sp>
            <p:nvSpPr>
              <p:cNvPr id="58" name="Column"/>
              <p:cNvSpPr>
                <a:spLocks noChangeArrowheads="1"/>
              </p:cNvSpPr>
              <p:nvPr/>
            </p:nvSpPr>
            <p:spPr bwMode="auto">
              <a:xfrm>
                <a:off x="1919288" y="1627188"/>
                <a:ext cx="63500" cy="23018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Column"/>
              <p:cNvSpPr>
                <a:spLocks noChangeArrowheads="1"/>
              </p:cNvSpPr>
              <p:nvPr/>
            </p:nvSpPr>
            <p:spPr bwMode="auto">
              <a:xfrm>
                <a:off x="2085976" y="1641475"/>
                <a:ext cx="63500" cy="215900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Column"/>
              <p:cNvSpPr>
                <a:spLocks noChangeArrowheads="1"/>
              </p:cNvSpPr>
              <p:nvPr/>
            </p:nvSpPr>
            <p:spPr bwMode="auto">
              <a:xfrm>
                <a:off x="2252663" y="1554163"/>
                <a:ext cx="63500" cy="303213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Column"/>
              <p:cNvSpPr>
                <a:spLocks noChangeArrowheads="1"/>
              </p:cNvSpPr>
              <p:nvPr/>
            </p:nvSpPr>
            <p:spPr bwMode="auto">
              <a:xfrm>
                <a:off x="2420938" y="1557338"/>
                <a:ext cx="61913" cy="30003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Column"/>
              <p:cNvSpPr>
                <a:spLocks noChangeArrowheads="1"/>
              </p:cNvSpPr>
              <p:nvPr/>
            </p:nvSpPr>
            <p:spPr bwMode="auto">
              <a:xfrm>
                <a:off x="2587626" y="1570038"/>
                <a:ext cx="63500" cy="28733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Column"/>
              <p:cNvSpPr>
                <a:spLocks noChangeArrowheads="1"/>
              </p:cNvSpPr>
              <p:nvPr/>
            </p:nvSpPr>
            <p:spPr bwMode="auto">
              <a:xfrm>
                <a:off x="2754313" y="1543050"/>
                <a:ext cx="63500" cy="314325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Column"/>
              <p:cNvSpPr>
                <a:spLocks noChangeArrowheads="1"/>
              </p:cNvSpPr>
              <p:nvPr/>
            </p:nvSpPr>
            <p:spPr bwMode="auto">
              <a:xfrm>
                <a:off x="2921001" y="1598613"/>
                <a:ext cx="63500" cy="258763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자유형 12"/>
          <p:cNvSpPr/>
          <p:nvPr/>
        </p:nvSpPr>
        <p:spPr>
          <a:xfrm>
            <a:off x="1007390" y="3573016"/>
            <a:ext cx="1720312" cy="302217"/>
          </a:xfrm>
          <a:custGeom>
            <a:avLst/>
            <a:gdLst>
              <a:gd name="connsiteX0" fmla="*/ 0 w 1720312"/>
              <a:gd name="connsiteY0" fmla="*/ 185980 h 302217"/>
              <a:gd name="connsiteX1" fmla="*/ 333213 w 1720312"/>
              <a:gd name="connsiteY1" fmla="*/ 302217 h 302217"/>
              <a:gd name="connsiteX2" fmla="*/ 565688 w 1720312"/>
              <a:gd name="connsiteY2" fmla="*/ 0 h 302217"/>
              <a:gd name="connsiteX3" fmla="*/ 867905 w 1720312"/>
              <a:gd name="connsiteY3" fmla="*/ 30997 h 302217"/>
              <a:gd name="connsiteX4" fmla="*/ 1154624 w 1720312"/>
              <a:gd name="connsiteY4" fmla="*/ 139485 h 302217"/>
              <a:gd name="connsiteX5" fmla="*/ 1433593 w 1720312"/>
              <a:gd name="connsiteY5" fmla="*/ 7749 h 302217"/>
              <a:gd name="connsiteX6" fmla="*/ 1720312 w 1720312"/>
              <a:gd name="connsiteY6" fmla="*/ 139485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0312" h="302217">
                <a:moveTo>
                  <a:pt x="0" y="185980"/>
                </a:moveTo>
                <a:lnTo>
                  <a:pt x="333213" y="302217"/>
                </a:lnTo>
                <a:lnTo>
                  <a:pt x="565688" y="0"/>
                </a:lnTo>
                <a:lnTo>
                  <a:pt x="867905" y="30997"/>
                </a:lnTo>
                <a:lnTo>
                  <a:pt x="1154624" y="139485"/>
                </a:lnTo>
                <a:lnTo>
                  <a:pt x="1433593" y="7749"/>
                </a:lnTo>
                <a:lnTo>
                  <a:pt x="1720312" y="139485"/>
                </a:lnTo>
              </a:path>
            </a:pathLst>
          </a:cu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Label"/>
          <p:cNvSpPr>
            <a:spLocks noChangeArrowheads="1"/>
          </p:cNvSpPr>
          <p:nvPr/>
        </p:nvSpPr>
        <p:spPr bwMode="auto">
          <a:xfrm>
            <a:off x="970112" y="3426947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600" b="1" dirty="0">
                <a:solidFill>
                  <a:srgbClr val="777777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3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Label"/>
          <p:cNvSpPr>
            <a:spLocks noChangeArrowheads="1"/>
          </p:cNvSpPr>
          <p:nvPr/>
        </p:nvSpPr>
        <p:spPr bwMode="auto">
          <a:xfrm>
            <a:off x="1244894" y="3480683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50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Label"/>
          <p:cNvSpPr>
            <a:spLocks noChangeArrowheads="1"/>
          </p:cNvSpPr>
          <p:nvPr/>
        </p:nvSpPr>
        <p:spPr bwMode="auto">
          <a:xfrm>
            <a:off x="1535609" y="3264659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80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Label"/>
          <p:cNvSpPr>
            <a:spLocks noChangeArrowheads="1"/>
          </p:cNvSpPr>
          <p:nvPr/>
        </p:nvSpPr>
        <p:spPr bwMode="auto">
          <a:xfrm>
            <a:off x="1814730" y="3284984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79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Label"/>
          <p:cNvSpPr>
            <a:spLocks noChangeArrowheads="1"/>
          </p:cNvSpPr>
          <p:nvPr/>
        </p:nvSpPr>
        <p:spPr bwMode="auto">
          <a:xfrm>
            <a:off x="2102762" y="3336667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76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Label"/>
          <p:cNvSpPr>
            <a:spLocks noChangeArrowheads="1"/>
          </p:cNvSpPr>
          <p:nvPr/>
        </p:nvSpPr>
        <p:spPr bwMode="auto">
          <a:xfrm>
            <a:off x="2370479" y="3257964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83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Label"/>
          <p:cNvSpPr>
            <a:spLocks noChangeArrowheads="1"/>
          </p:cNvSpPr>
          <p:nvPr/>
        </p:nvSpPr>
        <p:spPr bwMode="auto">
          <a:xfrm>
            <a:off x="2661669" y="3356992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72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75228" y="2101637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&gt;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74643" y="20865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2685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24"/>
          <a:stretch/>
        </p:blipFill>
        <p:spPr bwMode="auto">
          <a:xfrm>
            <a:off x="649656" y="2719217"/>
            <a:ext cx="2410176" cy="25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36221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history_chart_transfer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22097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</a:t>
                      </a: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통계 페이지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막대 그래프 디자인은 </a:t>
                      </a: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그라데이션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형태로 디자인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꺾은 선 그래프 연결되는 애니메이션 효과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이전페이지로 이동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탭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년별로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구분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종류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대중교통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횟수는 막대 그래프로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대중교통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횟수는 꺾은선으로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차트 데이터 단위 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P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활동 수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차트 상세 데이터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일주일간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랭킹 버튼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페이지 오른쪽으로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되며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ko-KR" altLang="en-US" sz="105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1" name="직선 연결선 70"/>
          <p:cNvCxnSpPr/>
          <p:nvPr/>
        </p:nvCxnSpPr>
        <p:spPr>
          <a:xfrm>
            <a:off x="755576" y="2730796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914904" y="2730796"/>
            <a:ext cx="50405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7584" y="2478088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일별</a:t>
            </a:r>
            <a:endParaRPr lang="ko-KR" altLang="en-US" sz="9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1392857" y="2481377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주별</a:t>
            </a:r>
            <a:endParaRPr lang="ko-KR" altLang="en-US" sz="9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1893304" y="2481377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월</a:t>
            </a:r>
            <a:r>
              <a:rPr lang="ko-KR" altLang="en-US" sz="900" dirty="0"/>
              <a:t>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94866" y="2481377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년별</a:t>
            </a:r>
            <a:endParaRPr lang="ko-KR" altLang="en-US" sz="900" b="0" dirty="0"/>
          </a:p>
        </p:txBody>
      </p:sp>
      <p:sp>
        <p:nvSpPr>
          <p:cNvPr id="79" name="TextBox 78"/>
          <p:cNvSpPr txBox="1"/>
          <p:nvPr/>
        </p:nvSpPr>
        <p:spPr>
          <a:xfrm>
            <a:off x="1262126" y="2060848"/>
            <a:ext cx="12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대중교통 </a:t>
            </a:r>
            <a:r>
              <a:rPr lang="ko-KR" altLang="en-US" dirty="0" err="1" smtClean="0"/>
              <a:t>환승</a:t>
            </a:r>
            <a:r>
              <a:rPr lang="ko-KR" altLang="en-US" dirty="0" smtClean="0"/>
              <a:t> 통계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55576" y="158960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통계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4726" y="158960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3864" y="1651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4" name="타원 23"/>
          <p:cNvSpPr/>
          <p:nvPr/>
        </p:nvSpPr>
        <p:spPr>
          <a:xfrm>
            <a:off x="672520" y="23563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" name="직사각형 1"/>
          <p:cNvSpPr/>
          <p:nvPr/>
        </p:nvSpPr>
        <p:spPr>
          <a:xfrm>
            <a:off x="2120104" y="2822456"/>
            <a:ext cx="421664" cy="134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999099" y="2740278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 평균</a:t>
            </a:r>
            <a:endParaRPr lang="ko-KR" altLang="en-US" sz="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84060" y="27550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2393768" y="29875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5" name="직사각형 34"/>
          <p:cNvSpPr/>
          <p:nvPr/>
        </p:nvSpPr>
        <p:spPr>
          <a:xfrm>
            <a:off x="2456865" y="2996952"/>
            <a:ext cx="48763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단위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번</a:t>
            </a:r>
            <a:endParaRPr lang="en-US" altLang="ko-KR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11760" y="16288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1" name="직사각형 30"/>
          <p:cNvSpPr/>
          <p:nvPr/>
        </p:nvSpPr>
        <p:spPr>
          <a:xfrm>
            <a:off x="762520" y="4509120"/>
            <a:ext cx="105908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35696" y="4509120"/>
            <a:ext cx="1080120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22609" y="43698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1833748" y="43698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40" y="1610425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Column Chart" descr="&lt;SmartSettings&gt;&lt;SmartResize enabled=&quot;True&quot; minWidth=&quot;25&quot; minHeight=&quot;25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74538" y="3304131"/>
            <a:ext cx="2072689" cy="916957"/>
            <a:chOff x="1804988" y="1516063"/>
            <a:chExt cx="1230313" cy="402981"/>
          </a:xfrm>
        </p:grpSpPr>
        <p:grpSp>
          <p:nvGrpSpPr>
            <p:cNvPr id="41" name="Lines"/>
            <p:cNvGrpSpPr/>
            <p:nvPr/>
          </p:nvGrpSpPr>
          <p:grpSpPr>
            <a:xfrm>
              <a:off x="1804988" y="1516063"/>
              <a:ext cx="1230313" cy="341312"/>
              <a:chOff x="1804988" y="1516063"/>
              <a:chExt cx="1230313" cy="341312"/>
            </a:xfrm>
          </p:grpSpPr>
          <p:sp>
            <p:nvSpPr>
              <p:cNvPr id="58" name="Line"/>
              <p:cNvSpPr>
                <a:spLocks noChangeShapeType="1"/>
              </p:cNvSpPr>
              <p:nvPr/>
            </p:nvSpPr>
            <p:spPr bwMode="auto">
              <a:xfrm>
                <a:off x="1808163" y="1857375"/>
                <a:ext cx="1227138" cy="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Line"/>
              <p:cNvSpPr>
                <a:spLocks noChangeShapeType="1"/>
              </p:cNvSpPr>
              <p:nvPr/>
            </p:nvSpPr>
            <p:spPr bwMode="auto">
              <a:xfrm>
                <a:off x="1804988" y="151606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Line"/>
              <p:cNvSpPr>
                <a:spLocks noChangeShapeType="1"/>
              </p:cNvSpPr>
              <p:nvPr/>
            </p:nvSpPr>
            <p:spPr bwMode="auto">
              <a:xfrm>
                <a:off x="1804988" y="168751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2" name="X Axis Labels"/>
            <p:cNvGrpSpPr/>
            <p:nvPr/>
          </p:nvGrpSpPr>
          <p:grpSpPr>
            <a:xfrm>
              <a:off x="1900265" y="1879600"/>
              <a:ext cx="1092043" cy="39444"/>
              <a:chOff x="1900265" y="1879600"/>
              <a:chExt cx="1092043" cy="39444"/>
            </a:xfrm>
          </p:grpSpPr>
          <p:sp>
            <p:nvSpPr>
              <p:cNvPr id="51" name="Label"/>
              <p:cNvSpPr>
                <a:spLocks noChangeArrowheads="1"/>
              </p:cNvSpPr>
              <p:nvPr/>
            </p:nvSpPr>
            <p:spPr bwMode="auto">
              <a:xfrm>
                <a:off x="190026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16.09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2" name="Label"/>
              <p:cNvSpPr>
                <a:spLocks noChangeArrowheads="1"/>
              </p:cNvSpPr>
              <p:nvPr/>
            </p:nvSpPr>
            <p:spPr bwMode="auto">
              <a:xfrm>
                <a:off x="206805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16.10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3" name="Label"/>
              <p:cNvSpPr>
                <a:spLocks noChangeArrowheads="1"/>
              </p:cNvSpPr>
              <p:nvPr/>
            </p:nvSpPr>
            <p:spPr bwMode="auto">
              <a:xfrm>
                <a:off x="2244082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4" name="Label"/>
              <p:cNvSpPr>
                <a:spLocks noChangeArrowheads="1"/>
              </p:cNvSpPr>
              <p:nvPr/>
            </p:nvSpPr>
            <p:spPr bwMode="auto">
              <a:xfrm>
                <a:off x="2411498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5" name="Label"/>
              <p:cNvSpPr>
                <a:spLocks noChangeArrowheads="1"/>
              </p:cNvSpPr>
              <p:nvPr/>
            </p:nvSpPr>
            <p:spPr bwMode="auto">
              <a:xfrm>
                <a:off x="256991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600" b="1" dirty="0" smtClean="0">
                    <a:solidFill>
                      <a:srgbClr val="777777"/>
                    </a:solidFill>
                    <a:latin typeface="나눔고딕" pitchFamily="50" charset="-127"/>
                    <a:ea typeface="나눔고딕" pitchFamily="50" charset="-127"/>
                  </a:rPr>
                  <a:t>17.01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6" name="Label"/>
              <p:cNvSpPr>
                <a:spLocks noChangeArrowheads="1"/>
              </p:cNvSpPr>
              <p:nvPr/>
            </p:nvSpPr>
            <p:spPr bwMode="auto">
              <a:xfrm>
                <a:off x="273618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7" name="Label"/>
              <p:cNvSpPr>
                <a:spLocks noChangeArrowheads="1"/>
              </p:cNvSpPr>
              <p:nvPr/>
            </p:nvSpPr>
            <p:spPr bwMode="auto">
              <a:xfrm>
                <a:off x="290486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17.03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43" name="Series 2 Data"/>
            <p:cNvGrpSpPr/>
            <p:nvPr/>
          </p:nvGrpSpPr>
          <p:grpSpPr>
            <a:xfrm>
              <a:off x="1919288" y="1555108"/>
              <a:ext cx="1065213" cy="302268"/>
              <a:chOff x="1919288" y="1555108"/>
              <a:chExt cx="1065213" cy="302268"/>
            </a:xfrm>
          </p:grpSpPr>
          <p:sp>
            <p:nvSpPr>
              <p:cNvPr id="44" name="Column"/>
              <p:cNvSpPr>
                <a:spLocks noChangeArrowheads="1"/>
              </p:cNvSpPr>
              <p:nvPr/>
            </p:nvSpPr>
            <p:spPr bwMode="auto">
              <a:xfrm>
                <a:off x="1919288" y="1627188"/>
                <a:ext cx="63500" cy="23018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Column"/>
              <p:cNvSpPr>
                <a:spLocks noChangeArrowheads="1"/>
              </p:cNvSpPr>
              <p:nvPr/>
            </p:nvSpPr>
            <p:spPr bwMode="auto">
              <a:xfrm>
                <a:off x="2085976" y="1641475"/>
                <a:ext cx="63500" cy="215900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Column"/>
              <p:cNvSpPr>
                <a:spLocks noChangeArrowheads="1"/>
              </p:cNvSpPr>
              <p:nvPr/>
            </p:nvSpPr>
            <p:spPr bwMode="auto">
              <a:xfrm>
                <a:off x="2420938" y="1557338"/>
                <a:ext cx="61913" cy="30003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Column"/>
              <p:cNvSpPr>
                <a:spLocks noChangeArrowheads="1"/>
              </p:cNvSpPr>
              <p:nvPr/>
            </p:nvSpPr>
            <p:spPr bwMode="auto">
              <a:xfrm>
                <a:off x="2587626" y="1641475"/>
                <a:ext cx="63500" cy="215901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Column"/>
              <p:cNvSpPr>
                <a:spLocks noChangeArrowheads="1"/>
              </p:cNvSpPr>
              <p:nvPr/>
            </p:nvSpPr>
            <p:spPr bwMode="auto">
              <a:xfrm>
                <a:off x="2754313" y="1555108"/>
                <a:ext cx="63500" cy="302267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Column"/>
              <p:cNvSpPr>
                <a:spLocks noChangeArrowheads="1"/>
              </p:cNvSpPr>
              <p:nvPr/>
            </p:nvSpPr>
            <p:spPr bwMode="auto">
              <a:xfrm>
                <a:off x="2921001" y="1641474"/>
                <a:ext cx="63500" cy="215901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62" name="Label"/>
          <p:cNvSpPr>
            <a:spLocks noChangeArrowheads="1"/>
          </p:cNvSpPr>
          <p:nvPr/>
        </p:nvSpPr>
        <p:spPr bwMode="auto">
          <a:xfrm>
            <a:off x="993355" y="3426947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600" b="1" dirty="0" smtClean="0">
                <a:solidFill>
                  <a:srgbClr val="777777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Label"/>
          <p:cNvSpPr>
            <a:spLocks noChangeArrowheads="1"/>
          </p:cNvSpPr>
          <p:nvPr/>
        </p:nvSpPr>
        <p:spPr bwMode="auto">
          <a:xfrm>
            <a:off x="1268136" y="3480683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Label"/>
          <p:cNvSpPr>
            <a:spLocks noChangeArrowheads="1"/>
          </p:cNvSpPr>
          <p:nvPr/>
        </p:nvSpPr>
        <p:spPr bwMode="auto">
          <a:xfrm>
            <a:off x="1558852" y="3933056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0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Label"/>
          <p:cNvSpPr>
            <a:spLocks noChangeArrowheads="1"/>
          </p:cNvSpPr>
          <p:nvPr/>
        </p:nvSpPr>
        <p:spPr bwMode="auto">
          <a:xfrm>
            <a:off x="1837973" y="3284984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5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Label"/>
          <p:cNvSpPr>
            <a:spLocks noChangeArrowheads="1"/>
          </p:cNvSpPr>
          <p:nvPr/>
        </p:nvSpPr>
        <p:spPr bwMode="auto">
          <a:xfrm>
            <a:off x="2126005" y="3480683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Label"/>
          <p:cNvSpPr>
            <a:spLocks noChangeArrowheads="1"/>
          </p:cNvSpPr>
          <p:nvPr/>
        </p:nvSpPr>
        <p:spPr bwMode="auto">
          <a:xfrm>
            <a:off x="2402235" y="3277359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5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Label"/>
          <p:cNvSpPr>
            <a:spLocks noChangeArrowheads="1"/>
          </p:cNvSpPr>
          <p:nvPr/>
        </p:nvSpPr>
        <p:spPr bwMode="auto">
          <a:xfrm>
            <a:off x="2684912" y="3480683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2609" y="32129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" name="자유형 2"/>
          <p:cNvSpPr/>
          <p:nvPr/>
        </p:nvSpPr>
        <p:spPr>
          <a:xfrm>
            <a:off x="1005840" y="3482340"/>
            <a:ext cx="1722120" cy="381000"/>
          </a:xfrm>
          <a:custGeom>
            <a:avLst/>
            <a:gdLst>
              <a:gd name="connsiteX0" fmla="*/ 0 w 1722120"/>
              <a:gd name="connsiteY0" fmla="*/ 83820 h 381000"/>
              <a:gd name="connsiteX1" fmla="*/ 297180 w 1722120"/>
              <a:gd name="connsiteY1" fmla="*/ 266700 h 381000"/>
              <a:gd name="connsiteX2" fmla="*/ 571500 w 1722120"/>
              <a:gd name="connsiteY2" fmla="*/ 381000 h 381000"/>
              <a:gd name="connsiteX3" fmla="*/ 861060 w 1722120"/>
              <a:gd name="connsiteY3" fmla="*/ 0 h 381000"/>
              <a:gd name="connsiteX4" fmla="*/ 1143000 w 1722120"/>
              <a:gd name="connsiteY4" fmla="*/ 358140 h 381000"/>
              <a:gd name="connsiteX5" fmla="*/ 1447800 w 1722120"/>
              <a:gd name="connsiteY5" fmla="*/ 190500 h 381000"/>
              <a:gd name="connsiteX6" fmla="*/ 1722120 w 1722120"/>
              <a:gd name="connsiteY6" fmla="*/ 21336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120" h="381000">
                <a:moveTo>
                  <a:pt x="0" y="83820"/>
                </a:moveTo>
                <a:lnTo>
                  <a:pt x="297180" y="266700"/>
                </a:lnTo>
                <a:lnTo>
                  <a:pt x="571500" y="381000"/>
                </a:lnTo>
                <a:lnTo>
                  <a:pt x="861060" y="0"/>
                </a:lnTo>
                <a:lnTo>
                  <a:pt x="1143000" y="358140"/>
                </a:lnTo>
                <a:lnTo>
                  <a:pt x="1447800" y="190500"/>
                </a:lnTo>
                <a:lnTo>
                  <a:pt x="1722120" y="213360"/>
                </a:lnTo>
              </a:path>
            </a:pathLst>
          </a:cu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01034" y="2747898"/>
            <a:ext cx="421910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" b="1" smtClean="0"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ko-KR" altLang="en-US" sz="6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137024" y="2091094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&lt;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23811" y="19110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509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70068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32333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955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4525" y="3708510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81" name="직사각형 90"/>
          <p:cNvSpPr>
            <a:spLocks noChangeArrowheads="1"/>
          </p:cNvSpPr>
          <p:nvPr/>
        </p:nvSpPr>
        <p:spPr bwMode="auto">
          <a:xfrm>
            <a:off x="859570" y="2550286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79242" y="261696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602,030km</a:t>
            </a:r>
            <a:endParaRPr lang="ko-KR" altLang="en-US" sz="7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221934" y="2610865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84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642079" y="2901525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656331" y="3333573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642855" y="2528880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연결선 89"/>
          <p:cNvCxnSpPr/>
          <p:nvPr/>
        </p:nvCxnSpPr>
        <p:spPr>
          <a:xfrm>
            <a:off x="517910" y="2276872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91928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내 지역</a:t>
            </a:r>
            <a:endParaRPr lang="ko-KR" altLang="en-US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611744" y="2281080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175432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전국</a:t>
            </a:r>
            <a:endParaRPr lang="ko-KR" altLang="en-US" b="0" dirty="0"/>
          </a:p>
        </p:txBody>
      </p:sp>
      <p:sp>
        <p:nvSpPr>
          <p:cNvPr id="114" name="TextBox 113"/>
          <p:cNvSpPr txBox="1"/>
          <p:nvPr/>
        </p:nvSpPr>
        <p:spPr>
          <a:xfrm>
            <a:off x="1864379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지역선</a:t>
            </a:r>
            <a:r>
              <a:rPr lang="ko-KR" altLang="en-US" b="0" dirty="0"/>
              <a:t>택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50620" y="2354384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</a:rPr>
              <a:t>나의 총 이동거리 </a:t>
            </a:r>
            <a:r>
              <a:rPr lang="en-US" altLang="ko-KR" sz="800" b="1" dirty="0" smtClean="0">
                <a:solidFill>
                  <a:srgbClr val="3498DB"/>
                </a:solidFill>
              </a:rPr>
              <a:t>: 000km</a:t>
            </a:r>
            <a:endParaRPr lang="ko-KR" altLang="en-US" sz="800" b="1" dirty="0">
              <a:solidFill>
                <a:srgbClr val="3498DB"/>
              </a:solidFill>
            </a:endParaRPr>
          </a:p>
        </p:txBody>
      </p:sp>
      <p:sp>
        <p:nvSpPr>
          <p:cNvPr id="117" name="직사각형 90"/>
          <p:cNvSpPr>
            <a:spLocks noChangeArrowheads="1"/>
          </p:cNvSpPr>
          <p:nvPr/>
        </p:nvSpPr>
        <p:spPr bwMode="auto">
          <a:xfrm>
            <a:off x="859570" y="2931089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79242" y="300115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502,030km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221934" y="299166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20" name="직사각형 90"/>
          <p:cNvSpPr>
            <a:spLocks noChangeArrowheads="1"/>
          </p:cNvSpPr>
          <p:nvPr/>
        </p:nvSpPr>
        <p:spPr bwMode="auto">
          <a:xfrm>
            <a:off x="859570" y="331189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79242" y="340024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300,030km</a:t>
            </a:r>
            <a:endParaRPr lang="ko-KR" altLang="en-US" sz="7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1221934" y="337247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24" name="직사각형 90"/>
          <p:cNvSpPr>
            <a:spLocks noChangeArrowheads="1"/>
          </p:cNvSpPr>
          <p:nvPr/>
        </p:nvSpPr>
        <p:spPr bwMode="auto">
          <a:xfrm>
            <a:off x="859570" y="369269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979242" y="3769089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160.000km</a:t>
            </a:r>
            <a:endParaRPr lang="ko-KR" altLang="en-US" sz="7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221934" y="375327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544525" y="4088037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130" name="직사각형 90"/>
          <p:cNvSpPr>
            <a:spLocks noChangeArrowheads="1"/>
          </p:cNvSpPr>
          <p:nvPr/>
        </p:nvSpPr>
        <p:spPr bwMode="auto">
          <a:xfrm>
            <a:off x="859570" y="4073498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79242" y="4148616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159.425km</a:t>
            </a:r>
            <a:endParaRPr lang="ko-KR" altLang="en-US" sz="7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1221934" y="4134077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544525" y="446304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36" name="직사각형 90"/>
          <p:cNvSpPr>
            <a:spLocks noChangeArrowheads="1"/>
          </p:cNvSpPr>
          <p:nvPr/>
        </p:nvSpPr>
        <p:spPr bwMode="auto">
          <a:xfrm>
            <a:off x="859570" y="4454301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979242" y="452362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99,586km</a:t>
            </a:r>
            <a:endParaRPr lang="ko-KR" altLang="en-US" sz="7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1221934" y="4514880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544525" y="4841199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40" name="직사각형 90"/>
          <p:cNvSpPr>
            <a:spLocks noChangeArrowheads="1"/>
          </p:cNvSpPr>
          <p:nvPr/>
        </p:nvSpPr>
        <p:spPr bwMode="auto">
          <a:xfrm>
            <a:off x="859570" y="4835103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979242" y="490177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99,400km</a:t>
            </a:r>
            <a:endParaRPr lang="ko-KR" altLang="en-US" sz="7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1221934" y="4895682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43" name="직사각형 142"/>
          <p:cNvSpPr/>
          <p:nvPr/>
        </p:nvSpPr>
        <p:spPr>
          <a:xfrm>
            <a:off x="3363885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338507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376077" y="3703006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147" name="직사각형 90"/>
          <p:cNvSpPr>
            <a:spLocks noChangeArrowheads="1"/>
          </p:cNvSpPr>
          <p:nvPr/>
        </p:nvSpPr>
        <p:spPr bwMode="auto">
          <a:xfrm>
            <a:off x="3691122" y="254478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741053" y="2611457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1027</a:t>
            </a:r>
            <a:endParaRPr lang="ko-KR" altLang="en-US" sz="7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4053486" y="260536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150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3473631" y="2896021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3487883" y="3328069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3474407" y="2523376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7" name="직선 연결선 166"/>
          <p:cNvCxnSpPr/>
          <p:nvPr/>
        </p:nvCxnSpPr>
        <p:spPr>
          <a:xfrm>
            <a:off x="3349462" y="225972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323480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cxnSp>
        <p:nvCxnSpPr>
          <p:cNvPr id="169" name="직선 연결선 168"/>
          <p:cNvCxnSpPr/>
          <p:nvPr/>
        </p:nvCxnSpPr>
        <p:spPr>
          <a:xfrm>
            <a:off x="4100384" y="2259728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4006984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전국</a:t>
            </a:r>
            <a:endParaRPr lang="ko-KR" alt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4695931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지역선</a:t>
            </a:r>
            <a:r>
              <a:rPr lang="ko-KR" altLang="en-US" b="0" dirty="0"/>
              <a:t>택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3382172" y="2348880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</a:rPr>
              <a:t>나의 총 </a:t>
            </a:r>
            <a:r>
              <a:rPr lang="ko-KR" altLang="en-US" sz="800" b="1" dirty="0" err="1" smtClean="0">
                <a:solidFill>
                  <a:srgbClr val="3498DB"/>
                </a:solidFill>
              </a:rPr>
              <a:t>활동수</a:t>
            </a:r>
            <a:r>
              <a:rPr lang="ko-KR" altLang="en-US" sz="800" b="1" dirty="0" smtClean="0">
                <a:solidFill>
                  <a:srgbClr val="3498DB"/>
                </a:solidFill>
              </a:rPr>
              <a:t> </a:t>
            </a:r>
            <a:r>
              <a:rPr lang="en-US" altLang="ko-KR" sz="800" b="1" dirty="0" smtClean="0">
                <a:solidFill>
                  <a:srgbClr val="3498DB"/>
                </a:solidFill>
              </a:rPr>
              <a:t>:000</a:t>
            </a:r>
            <a:endParaRPr lang="ko-KR" altLang="en-US" sz="800" b="1" dirty="0">
              <a:solidFill>
                <a:srgbClr val="3498DB"/>
              </a:solidFill>
            </a:endParaRPr>
          </a:p>
        </p:txBody>
      </p:sp>
      <p:sp>
        <p:nvSpPr>
          <p:cNvPr id="174" name="직사각형 90"/>
          <p:cNvSpPr>
            <a:spLocks noChangeArrowheads="1"/>
          </p:cNvSpPr>
          <p:nvPr/>
        </p:nvSpPr>
        <p:spPr bwMode="auto">
          <a:xfrm>
            <a:off x="3691122" y="292558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4053486" y="298616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77" name="직사각형 90"/>
          <p:cNvSpPr>
            <a:spLocks noChangeArrowheads="1"/>
          </p:cNvSpPr>
          <p:nvPr/>
        </p:nvSpPr>
        <p:spPr bwMode="auto">
          <a:xfrm>
            <a:off x="3691122" y="3306388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741053" y="3394744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852</a:t>
            </a:r>
            <a:endParaRPr lang="ko-KR" altLang="en-US" sz="700" b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4053486" y="3366967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80" name="직사각형 90"/>
          <p:cNvSpPr>
            <a:spLocks noChangeArrowheads="1"/>
          </p:cNvSpPr>
          <p:nvPr/>
        </p:nvSpPr>
        <p:spPr bwMode="auto">
          <a:xfrm>
            <a:off x="3691122" y="3687191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4741053" y="3763585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700</a:t>
            </a:r>
            <a:endParaRPr lang="ko-KR" altLang="en-US" sz="700" b="1" dirty="0"/>
          </a:p>
        </p:txBody>
      </p:sp>
      <p:sp>
        <p:nvSpPr>
          <p:cNvPr id="182" name="TextBox 181"/>
          <p:cNvSpPr txBox="1"/>
          <p:nvPr/>
        </p:nvSpPr>
        <p:spPr>
          <a:xfrm>
            <a:off x="4053486" y="3747770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3376077" y="408253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184" name="직사각형 90"/>
          <p:cNvSpPr>
            <a:spLocks noChangeArrowheads="1"/>
          </p:cNvSpPr>
          <p:nvPr/>
        </p:nvSpPr>
        <p:spPr bwMode="auto">
          <a:xfrm>
            <a:off x="3691122" y="4067994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741053" y="414311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652</a:t>
            </a:r>
            <a:endParaRPr lang="ko-KR" altLang="en-US" sz="7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4053486" y="4128573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3376077" y="4457539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88" name="직사각형 90"/>
          <p:cNvSpPr>
            <a:spLocks noChangeArrowheads="1"/>
          </p:cNvSpPr>
          <p:nvPr/>
        </p:nvSpPr>
        <p:spPr bwMode="auto">
          <a:xfrm>
            <a:off x="3691122" y="4448797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741053" y="451811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200</a:t>
            </a:r>
            <a:endParaRPr lang="ko-KR" altLang="en-US" sz="7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053486" y="4509376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376077" y="4835695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92" name="직사각형 90"/>
          <p:cNvSpPr>
            <a:spLocks noChangeArrowheads="1"/>
          </p:cNvSpPr>
          <p:nvPr/>
        </p:nvSpPr>
        <p:spPr bwMode="auto">
          <a:xfrm>
            <a:off x="3691122" y="4869160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741053" y="4896274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100</a:t>
            </a:r>
            <a:endParaRPr lang="ko-KR" altLang="en-US" sz="7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4053486" y="489017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4741053" y="2991297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900</a:t>
            </a:r>
            <a:endParaRPr lang="ko-KR" altLang="en-US" sz="700" b="1" dirty="0"/>
          </a:p>
        </p:txBody>
      </p:sp>
      <p:sp>
        <p:nvSpPr>
          <p:cNvPr id="93" name="타원 92"/>
          <p:cNvSpPr/>
          <p:nvPr/>
        </p:nvSpPr>
        <p:spPr>
          <a:xfrm>
            <a:off x="543804" y="1620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94" name="타원 93"/>
          <p:cNvSpPr/>
          <p:nvPr/>
        </p:nvSpPr>
        <p:spPr>
          <a:xfrm>
            <a:off x="491928" y="205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95" name="타원 94"/>
          <p:cNvSpPr/>
          <p:nvPr/>
        </p:nvSpPr>
        <p:spPr>
          <a:xfrm>
            <a:off x="1290009" y="205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96" name="타원 95"/>
          <p:cNvSpPr/>
          <p:nvPr/>
        </p:nvSpPr>
        <p:spPr>
          <a:xfrm>
            <a:off x="1835696" y="205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99" name="타원 98"/>
          <p:cNvSpPr/>
          <p:nvPr/>
        </p:nvSpPr>
        <p:spPr>
          <a:xfrm>
            <a:off x="1280296" y="23488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00" name="타원 99"/>
          <p:cNvSpPr/>
          <p:nvPr/>
        </p:nvSpPr>
        <p:spPr>
          <a:xfrm>
            <a:off x="491928" y="24781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101" name="타원 100"/>
          <p:cNvSpPr/>
          <p:nvPr/>
        </p:nvSpPr>
        <p:spPr>
          <a:xfrm>
            <a:off x="866995" y="24820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102" name="타원 101"/>
          <p:cNvSpPr/>
          <p:nvPr/>
        </p:nvSpPr>
        <p:spPr>
          <a:xfrm>
            <a:off x="1799242" y="25681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107" name="타원 106"/>
          <p:cNvSpPr/>
          <p:nvPr/>
        </p:nvSpPr>
        <p:spPr>
          <a:xfrm>
            <a:off x="4368346" y="23576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108" name="타원 107"/>
          <p:cNvSpPr/>
          <p:nvPr/>
        </p:nvSpPr>
        <p:spPr>
          <a:xfrm>
            <a:off x="5058260" y="16545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08897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랭킹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회원순위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조건에 맞는 상위 회원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50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명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지역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회원가입 시 입력한 주소를 기준으로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전국 탭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오른쪽 전국 탭 내용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 선택 탭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history_rank_2] </a:t>
                      </a:r>
                      <a:r>
                        <a:rPr lang="ko-KR" altLang="en-US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나의 총 이동거리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순위별 리스트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사진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회원구분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정회원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준회원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이동거리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history_rank_deatil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이동거리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위 아래로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해도 탭은 고정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이동거리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이동거리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기록을 많이 한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탭에서는 나의 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3368996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나눔고딕" pitchFamily="50" charset="-127"/>
                <a:ea typeface="나눔고딕" pitchFamily="50" charset="-127"/>
              </a:rPr>
              <a:t>전국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2411878" y="1722665"/>
            <a:ext cx="210889" cy="210889"/>
            <a:chOff x="4489435" y="3322330"/>
            <a:chExt cx="258859" cy="258860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5298813" y="1722664"/>
            <a:ext cx="210889" cy="210889"/>
            <a:chOff x="4489435" y="3322330"/>
            <a:chExt cx="258859" cy="25886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88340" y="69269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내 지역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52676" y="5244440"/>
            <a:ext cx="720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272676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991249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64367" y="263075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4" name="타원 153"/>
          <p:cNvSpPr/>
          <p:nvPr/>
        </p:nvSpPr>
        <p:spPr>
          <a:xfrm>
            <a:off x="4464367" y="3021608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5" name="타원 154"/>
          <p:cNvSpPr/>
          <p:nvPr/>
        </p:nvSpPr>
        <p:spPr>
          <a:xfrm>
            <a:off x="4464367" y="3384689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6" name="타원 155"/>
          <p:cNvSpPr/>
          <p:nvPr/>
        </p:nvSpPr>
        <p:spPr>
          <a:xfrm>
            <a:off x="4464367" y="3763585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7" name="타원 156"/>
          <p:cNvSpPr/>
          <p:nvPr/>
        </p:nvSpPr>
        <p:spPr>
          <a:xfrm>
            <a:off x="4464367" y="4153139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58" name="타원 157"/>
          <p:cNvSpPr/>
          <p:nvPr/>
        </p:nvSpPr>
        <p:spPr>
          <a:xfrm>
            <a:off x="4464367" y="4516128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9" name="타원 158"/>
          <p:cNvSpPr/>
          <p:nvPr/>
        </p:nvSpPr>
        <p:spPr>
          <a:xfrm>
            <a:off x="4464367" y="4916329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60" name="타원 159"/>
          <p:cNvSpPr/>
          <p:nvPr/>
        </p:nvSpPr>
        <p:spPr>
          <a:xfrm>
            <a:off x="1626794" y="2636258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1" name="타원 160"/>
          <p:cNvSpPr/>
          <p:nvPr/>
        </p:nvSpPr>
        <p:spPr>
          <a:xfrm>
            <a:off x="1626794" y="302711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2" name="타원 161"/>
          <p:cNvSpPr/>
          <p:nvPr/>
        </p:nvSpPr>
        <p:spPr>
          <a:xfrm>
            <a:off x="1626794" y="3390193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3" name="타원 162"/>
          <p:cNvSpPr/>
          <p:nvPr/>
        </p:nvSpPr>
        <p:spPr>
          <a:xfrm>
            <a:off x="1626794" y="3769089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4" name="타원 163"/>
          <p:cNvSpPr/>
          <p:nvPr/>
        </p:nvSpPr>
        <p:spPr>
          <a:xfrm>
            <a:off x="1626794" y="4158643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66" name="타원 165"/>
          <p:cNvSpPr/>
          <p:nvPr/>
        </p:nvSpPr>
        <p:spPr>
          <a:xfrm>
            <a:off x="1626794" y="452163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75" name="타원 174"/>
          <p:cNvSpPr/>
          <p:nvPr/>
        </p:nvSpPr>
        <p:spPr>
          <a:xfrm>
            <a:off x="1626794" y="4921833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03" name="타원 102"/>
          <p:cNvSpPr/>
          <p:nvPr/>
        </p:nvSpPr>
        <p:spPr>
          <a:xfrm>
            <a:off x="468711" y="51641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95" name="직사각형 194"/>
          <p:cNvSpPr/>
          <p:nvPr/>
        </p:nvSpPr>
        <p:spPr>
          <a:xfrm>
            <a:off x="3376460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4096460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4815033" y="5244440"/>
            <a:ext cx="720000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3292495" y="51212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1206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37575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32333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955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3372248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3346870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7" name="직선 연결선 206"/>
          <p:cNvCxnSpPr/>
          <p:nvPr/>
        </p:nvCxnSpPr>
        <p:spPr>
          <a:xfrm>
            <a:off x="3388305" y="225972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3362323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cxnSp>
        <p:nvCxnSpPr>
          <p:cNvPr id="209" name="직선 연결선 208"/>
          <p:cNvCxnSpPr/>
          <p:nvPr/>
        </p:nvCxnSpPr>
        <p:spPr>
          <a:xfrm>
            <a:off x="4832003" y="2259728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734774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지역선</a:t>
            </a:r>
            <a:r>
              <a:rPr lang="ko-KR" altLang="en-US" dirty="0"/>
              <a:t>택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4045827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전국</a:t>
            </a:r>
            <a:endParaRPr lang="ko-KR" altLang="en-US" b="0" dirty="0"/>
          </a:p>
        </p:txBody>
      </p:sp>
      <p:cxnSp>
        <p:nvCxnSpPr>
          <p:cNvPr id="236" name="직선 연결선 235"/>
          <p:cNvCxnSpPr/>
          <p:nvPr/>
        </p:nvCxnSpPr>
        <p:spPr>
          <a:xfrm>
            <a:off x="558315" y="225972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532333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cxnSp>
        <p:nvCxnSpPr>
          <p:cNvPr id="238" name="직선 연결선 237"/>
          <p:cNvCxnSpPr/>
          <p:nvPr/>
        </p:nvCxnSpPr>
        <p:spPr>
          <a:xfrm>
            <a:off x="2002013" y="2259728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1904784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지역선</a:t>
            </a:r>
            <a:r>
              <a:rPr lang="ko-KR" altLang="en-US" dirty="0"/>
              <a:t>택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1215837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전국</a:t>
            </a:r>
            <a:endParaRPr lang="ko-KR" altLang="en-US" b="0" dirty="0"/>
          </a:p>
        </p:txBody>
      </p:sp>
      <p:sp>
        <p:nvSpPr>
          <p:cNvPr id="26" name="직사각형 25"/>
          <p:cNvSpPr/>
          <p:nvPr/>
        </p:nvSpPr>
        <p:spPr>
          <a:xfrm>
            <a:off x="3382172" y="2541960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나의 총 </a:t>
            </a:r>
            <a:r>
              <a:rPr lang="ko-KR" altLang="en-US" sz="800" b="1" dirty="0" err="1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r>
              <a:rPr lang="ko-KR" altLang="en-US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:000</a:t>
            </a:r>
            <a:endParaRPr lang="ko-KR" altLang="en-US" sz="8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4525" y="3919030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36" name="직사각형 90"/>
          <p:cNvSpPr>
            <a:spLocks noChangeArrowheads="1"/>
          </p:cNvSpPr>
          <p:nvPr/>
        </p:nvSpPr>
        <p:spPr bwMode="auto">
          <a:xfrm>
            <a:off x="859570" y="2760806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9242" y="282748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602,030km</a:t>
            </a:r>
            <a:endParaRPr lang="ko-KR" altLang="en-US" sz="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221934" y="2821385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39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642079" y="3112045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656331" y="3544093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642855" y="2739400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550620" y="2541960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나의 총 이동거리 </a:t>
            </a:r>
            <a:r>
              <a:rPr lang="en-US" altLang="ko-KR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: 000km</a:t>
            </a:r>
            <a:endParaRPr lang="ko-KR" altLang="en-US" sz="8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90"/>
          <p:cNvSpPr>
            <a:spLocks noChangeArrowheads="1"/>
          </p:cNvSpPr>
          <p:nvPr/>
        </p:nvSpPr>
        <p:spPr bwMode="auto">
          <a:xfrm>
            <a:off x="859570" y="3141609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79242" y="321167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502,030km</a:t>
            </a:r>
            <a:endParaRPr lang="ko-KR" altLang="en-US" sz="7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221934" y="320218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59" name="직사각형 90"/>
          <p:cNvSpPr>
            <a:spLocks noChangeArrowheads="1"/>
          </p:cNvSpPr>
          <p:nvPr/>
        </p:nvSpPr>
        <p:spPr bwMode="auto">
          <a:xfrm>
            <a:off x="859570" y="352241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79242" y="361076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300,030km</a:t>
            </a:r>
            <a:endParaRPr lang="ko-KR" altLang="en-US" sz="7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221934" y="358299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62" name="직사각형 90"/>
          <p:cNvSpPr>
            <a:spLocks noChangeArrowheads="1"/>
          </p:cNvSpPr>
          <p:nvPr/>
        </p:nvSpPr>
        <p:spPr bwMode="auto">
          <a:xfrm>
            <a:off x="859570" y="390321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79242" y="3979609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160.000km</a:t>
            </a:r>
            <a:endParaRPr lang="ko-KR" altLang="en-US" sz="7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221934" y="396379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44525" y="4298557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66" name="직사각형 90"/>
          <p:cNvSpPr>
            <a:spLocks noChangeArrowheads="1"/>
          </p:cNvSpPr>
          <p:nvPr/>
        </p:nvSpPr>
        <p:spPr bwMode="auto">
          <a:xfrm>
            <a:off x="859570" y="4284018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79242" y="4359136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159.425km</a:t>
            </a:r>
            <a:endParaRPr lang="ko-KR" altLang="en-US" sz="7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221934" y="4344597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4525" y="467356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70" name="직사각형 90"/>
          <p:cNvSpPr>
            <a:spLocks noChangeArrowheads="1"/>
          </p:cNvSpPr>
          <p:nvPr/>
        </p:nvSpPr>
        <p:spPr bwMode="auto">
          <a:xfrm>
            <a:off x="859570" y="4664821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79242" y="473414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99,586km</a:t>
            </a:r>
            <a:endParaRPr lang="ko-KR" altLang="en-US" sz="7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221934" y="4725400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44525" y="5051719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74" name="직사각형 90"/>
          <p:cNvSpPr>
            <a:spLocks noChangeArrowheads="1"/>
          </p:cNvSpPr>
          <p:nvPr/>
        </p:nvSpPr>
        <p:spPr bwMode="auto">
          <a:xfrm>
            <a:off x="859570" y="5045623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79242" y="511229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99,400km</a:t>
            </a:r>
            <a:endParaRPr lang="ko-KR" altLang="en-US" sz="7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221934" y="5106202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77" name="타원 76"/>
          <p:cNvSpPr/>
          <p:nvPr/>
        </p:nvSpPr>
        <p:spPr>
          <a:xfrm>
            <a:off x="1259632" y="2541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0" name="타원 79"/>
          <p:cNvSpPr/>
          <p:nvPr/>
        </p:nvSpPr>
        <p:spPr>
          <a:xfrm>
            <a:off x="436291" y="26951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8" name="TextBox 87"/>
          <p:cNvSpPr txBox="1"/>
          <p:nvPr/>
        </p:nvSpPr>
        <p:spPr>
          <a:xfrm>
            <a:off x="3376077" y="3943414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90" name="직사각형 90"/>
          <p:cNvSpPr>
            <a:spLocks noChangeArrowheads="1"/>
          </p:cNvSpPr>
          <p:nvPr/>
        </p:nvSpPr>
        <p:spPr bwMode="auto">
          <a:xfrm>
            <a:off x="3691122" y="2785190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41053" y="2851865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1027</a:t>
            </a:r>
            <a:endParaRPr lang="ko-KR" altLang="en-US" sz="7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4053486" y="2845769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93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3473631" y="3136429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3487883" y="3568477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3474407" y="2763784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0"/>
          <p:cNvSpPr>
            <a:spLocks noChangeArrowheads="1"/>
          </p:cNvSpPr>
          <p:nvPr/>
        </p:nvSpPr>
        <p:spPr bwMode="auto">
          <a:xfrm>
            <a:off x="3691122" y="3165993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053486" y="3226572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98" name="직사각형 90"/>
          <p:cNvSpPr>
            <a:spLocks noChangeArrowheads="1"/>
          </p:cNvSpPr>
          <p:nvPr/>
        </p:nvSpPr>
        <p:spPr bwMode="auto">
          <a:xfrm>
            <a:off x="3691122" y="3546796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41053" y="363515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852</a:t>
            </a:r>
            <a:endParaRPr lang="ko-KR" altLang="en-US" sz="7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4053486" y="3607375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01" name="직사각형 90"/>
          <p:cNvSpPr>
            <a:spLocks noChangeArrowheads="1"/>
          </p:cNvSpPr>
          <p:nvPr/>
        </p:nvSpPr>
        <p:spPr bwMode="auto">
          <a:xfrm>
            <a:off x="3691122" y="3927599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741053" y="4003993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700</a:t>
            </a:r>
            <a:endParaRPr lang="ko-KR" alt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053486" y="398817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376077" y="4322941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105" name="직사각형 90"/>
          <p:cNvSpPr>
            <a:spLocks noChangeArrowheads="1"/>
          </p:cNvSpPr>
          <p:nvPr/>
        </p:nvSpPr>
        <p:spPr bwMode="auto">
          <a:xfrm>
            <a:off x="3691122" y="430840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741053" y="4383520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652</a:t>
            </a:r>
            <a:endParaRPr lang="ko-KR" altLang="en-US" sz="7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4053486" y="436898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3376077" y="4697947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09" name="직사각형 90"/>
          <p:cNvSpPr>
            <a:spLocks noChangeArrowheads="1"/>
          </p:cNvSpPr>
          <p:nvPr/>
        </p:nvSpPr>
        <p:spPr bwMode="auto">
          <a:xfrm>
            <a:off x="3691122" y="468920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1053" y="4758526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200</a:t>
            </a:r>
            <a:endParaRPr lang="ko-KR" altLang="en-US" sz="7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4053486" y="474978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376077" y="507610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13" name="직사각형 90"/>
          <p:cNvSpPr>
            <a:spLocks noChangeArrowheads="1"/>
          </p:cNvSpPr>
          <p:nvPr/>
        </p:nvSpPr>
        <p:spPr bwMode="auto">
          <a:xfrm>
            <a:off x="3691122" y="5070007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741053" y="513668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100</a:t>
            </a:r>
            <a:endParaRPr lang="ko-KR" altLang="en-US" sz="7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4053486" y="5130586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4741053" y="3231705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900</a:t>
            </a:r>
            <a:endParaRPr lang="ko-KR" altLang="en-US" sz="700" b="1" dirty="0"/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5538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랭킹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회원순위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 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지역선택 탭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 선택박스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지역 선택 가능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서울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인천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세종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충남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충북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울산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경남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경북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대구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광주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전남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전북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제주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 선택박스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지역별 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나의 총 이동거리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이동거리 누적 많은 순부터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거리 순으로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나의 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많은 순부터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순으로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주행거리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위 아래로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해도 탭은 고정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이동거리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이동거리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기록을 많이 한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" name="타원 118"/>
          <p:cNvSpPr/>
          <p:nvPr/>
        </p:nvSpPr>
        <p:spPr>
          <a:xfrm>
            <a:off x="1856928" y="19599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0" name="직사각형 119"/>
          <p:cNvSpPr/>
          <p:nvPr/>
        </p:nvSpPr>
        <p:spPr>
          <a:xfrm>
            <a:off x="746331" y="2327280"/>
            <a:ext cx="815769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도 선택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641226" y="2327280"/>
            <a:ext cx="842541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 선택    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543804" y="1620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24" name="타원 123"/>
          <p:cNvSpPr/>
          <p:nvPr/>
        </p:nvSpPr>
        <p:spPr>
          <a:xfrm>
            <a:off x="656331" y="2304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25" name="타원 124"/>
          <p:cNvSpPr/>
          <p:nvPr/>
        </p:nvSpPr>
        <p:spPr>
          <a:xfrm>
            <a:off x="1547664" y="23098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26" name="타원 125"/>
          <p:cNvSpPr/>
          <p:nvPr/>
        </p:nvSpPr>
        <p:spPr>
          <a:xfrm>
            <a:off x="4376709" y="2541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127" name="타원 126"/>
          <p:cNvSpPr/>
          <p:nvPr/>
        </p:nvSpPr>
        <p:spPr>
          <a:xfrm>
            <a:off x="3264716" y="26951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59465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지역 선택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2411878" y="1722665"/>
            <a:ext cx="210889" cy="210889"/>
            <a:chOff x="4489435" y="3322330"/>
            <a:chExt cx="258859" cy="258860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98813" y="1722664"/>
            <a:ext cx="210889" cy="210889"/>
            <a:chOff x="4489435" y="3322330"/>
            <a:chExt cx="258859" cy="258860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3638491" y="2327280"/>
            <a:ext cx="815769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도 선택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533386" y="2327280"/>
            <a:ext cx="842541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 선택    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3601122" y="2304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42" name="타원 141"/>
          <p:cNvSpPr/>
          <p:nvPr/>
        </p:nvSpPr>
        <p:spPr>
          <a:xfrm>
            <a:off x="4492455" y="23098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43" name="직사각형 142"/>
          <p:cNvSpPr/>
          <p:nvPr/>
        </p:nvSpPr>
        <p:spPr>
          <a:xfrm>
            <a:off x="552676" y="5244440"/>
            <a:ext cx="720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272676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991249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3384823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104823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823396" y="5244440"/>
            <a:ext cx="720000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626794" y="285295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1" name="타원 150"/>
          <p:cNvSpPr/>
          <p:nvPr/>
        </p:nvSpPr>
        <p:spPr>
          <a:xfrm>
            <a:off x="1626794" y="321299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2" name="타원 151"/>
          <p:cNvSpPr/>
          <p:nvPr/>
        </p:nvSpPr>
        <p:spPr>
          <a:xfrm>
            <a:off x="1626794" y="364504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3" name="타원 152"/>
          <p:cNvSpPr/>
          <p:nvPr/>
        </p:nvSpPr>
        <p:spPr>
          <a:xfrm>
            <a:off x="1626794" y="400508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4" name="타원 153"/>
          <p:cNvSpPr/>
          <p:nvPr/>
        </p:nvSpPr>
        <p:spPr>
          <a:xfrm>
            <a:off x="1626794" y="4365120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55" name="타원 154"/>
          <p:cNvSpPr/>
          <p:nvPr/>
        </p:nvSpPr>
        <p:spPr>
          <a:xfrm>
            <a:off x="1626794" y="472514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7" name="타원 156"/>
          <p:cNvSpPr/>
          <p:nvPr/>
        </p:nvSpPr>
        <p:spPr>
          <a:xfrm>
            <a:off x="4484709" y="285295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8" name="타원 157"/>
          <p:cNvSpPr/>
          <p:nvPr/>
        </p:nvSpPr>
        <p:spPr>
          <a:xfrm>
            <a:off x="4484709" y="321299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9" name="타원 158"/>
          <p:cNvSpPr/>
          <p:nvPr/>
        </p:nvSpPr>
        <p:spPr>
          <a:xfrm>
            <a:off x="4484709" y="364504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0" name="타원 159"/>
          <p:cNvSpPr/>
          <p:nvPr/>
        </p:nvSpPr>
        <p:spPr>
          <a:xfrm>
            <a:off x="4484709" y="400508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1" name="타원 160"/>
          <p:cNvSpPr/>
          <p:nvPr/>
        </p:nvSpPr>
        <p:spPr>
          <a:xfrm>
            <a:off x="4484709" y="4365120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62" name="타원 161"/>
          <p:cNvSpPr/>
          <p:nvPr/>
        </p:nvSpPr>
        <p:spPr>
          <a:xfrm>
            <a:off x="4484709" y="472514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33" name="타원 132"/>
          <p:cNvSpPr/>
          <p:nvPr/>
        </p:nvSpPr>
        <p:spPr>
          <a:xfrm>
            <a:off x="476331" y="514164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64" name="타원 163"/>
          <p:cNvSpPr/>
          <p:nvPr/>
        </p:nvSpPr>
        <p:spPr>
          <a:xfrm>
            <a:off x="2319060" y="16671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258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32767"/>
              </p:ext>
            </p:extLst>
          </p:nvPr>
        </p:nvGraphicFramePr>
        <p:xfrm>
          <a:off x="3740126" y="83028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버튼 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(1)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종류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facebook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Twitter,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Kakao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google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naver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daum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(2)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클릭 시 로그인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api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연동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join_sns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일반 계정 회원가입 버튼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(1)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[login_id_1]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1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로그인 버튼</a:t>
                      </a: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[login]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1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1005412" y="4247199"/>
            <a:ext cx="1727936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일반 계정으로 가입하</a:t>
            </a:r>
            <a:r>
              <a:rPr lang="ko-KR" altLang="en-US" sz="1000" b="1" dirty="0"/>
              <a:t>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1359" y="4611938"/>
            <a:ext cx="1507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로그인하기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827584" y="2018774"/>
            <a:ext cx="2079680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스마트교통마일리지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266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881357" y="42471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" name="타원 11"/>
          <p:cNvSpPr/>
          <p:nvPr/>
        </p:nvSpPr>
        <p:spPr>
          <a:xfrm>
            <a:off x="1890725" y="46492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41724" y="3126160"/>
            <a:ext cx="1723859" cy="1039745"/>
            <a:chOff x="841724" y="3126160"/>
            <a:chExt cx="1723859" cy="103974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69" y="3394541"/>
              <a:ext cx="344970" cy="376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841724" y="312616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22" b="94915" l="9615" r="100000">
                          <a14:foregroundMark x1="28846" y1="44068" x2="71154" y2="39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430391"/>
              <a:ext cx="316097" cy="358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0556" y1="54082" x2="74074" y2="48980"/>
                          <a14:foregroundMark x1="17593" y1="69388" x2="61111" y2="67347"/>
                          <a14:foregroundMark x1="25926" y1="24490" x2="70370" y2="40816"/>
                          <a14:foregroundMark x1="33333" y1="34694" x2="28704" y2="87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866695"/>
              <a:ext cx="329742" cy="299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948581" y="3126160"/>
              <a:ext cx="15074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나눔고딕" pitchFamily="50" charset="-127"/>
                  <a:ea typeface="나눔고딕" pitchFamily="50" charset="-127"/>
                </a:rPr>
                <a:t>간편 가입하기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88211" y="3454736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K</a:t>
              </a:r>
              <a:endParaRPr lang="ko-KR" altLang="en-US" sz="105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288211" y="387372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D</a:t>
              </a:r>
              <a:endParaRPr lang="ko-KR" altLang="en-US" sz="1050" b="1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695668" y="387570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N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88767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49940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상세 팝업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프로필 이미지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닉네임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회원구분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활동수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ko-KR" altLang="en-US" sz="105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1" name="직사각형 140"/>
          <p:cNvSpPr/>
          <p:nvPr/>
        </p:nvSpPr>
        <p:spPr>
          <a:xfrm>
            <a:off x="755576" y="16056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15171" y="1939741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sp>
        <p:nvSpPr>
          <p:cNvPr id="152" name="TextBox 151"/>
          <p:cNvSpPr txBox="1"/>
          <p:nvPr/>
        </p:nvSpPr>
        <p:spPr>
          <a:xfrm>
            <a:off x="1398675" y="194162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전국</a:t>
            </a:r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2087622" y="194162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지역선</a:t>
            </a:r>
            <a:r>
              <a:rPr lang="ko-KR" altLang="en-US" b="0" dirty="0"/>
              <a:t>택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2690504" y="1644690"/>
            <a:ext cx="210889" cy="210889"/>
            <a:chOff x="4489435" y="3322330"/>
            <a:chExt cx="258859" cy="258860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41153" y="2204864"/>
            <a:ext cx="2192710" cy="2876471"/>
            <a:chOff x="741153" y="2204864"/>
            <a:chExt cx="2192710" cy="2876471"/>
          </a:xfrm>
        </p:grpSpPr>
        <p:sp>
          <p:nvSpPr>
            <p:cNvPr id="142" name="TextBox 141"/>
            <p:cNvSpPr txBox="1"/>
            <p:nvPr/>
          </p:nvSpPr>
          <p:spPr>
            <a:xfrm>
              <a:off x="767768" y="3600518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4</a:t>
              </a:r>
              <a:endParaRPr lang="ko-KR" altLang="en-US" sz="1200" b="1" dirty="0"/>
            </a:p>
          </p:txBody>
        </p:sp>
        <p:sp>
          <p:nvSpPr>
            <p:cNvPr id="143" name="직사각형 90"/>
            <p:cNvSpPr>
              <a:spLocks noChangeArrowheads="1"/>
            </p:cNvSpPr>
            <p:nvPr/>
          </p:nvSpPr>
          <p:spPr bwMode="auto">
            <a:xfrm>
              <a:off x="1082813" y="2442294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132744" y="2508969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1027</a:t>
              </a:r>
              <a:endParaRPr lang="ko-KR" altLang="en-US" sz="7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445177" y="2502873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pic>
          <p:nvPicPr>
            <p:cNvPr id="146" name="Picture 2" descr="medal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1" t="11186" r="35120" b="15578"/>
            <a:stretch/>
          </p:blipFill>
          <p:spPr bwMode="auto">
            <a:xfrm>
              <a:off x="865322" y="2793533"/>
              <a:ext cx="174340" cy="38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medal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0" t="10427" r="4743" b="15577"/>
            <a:stretch/>
          </p:blipFill>
          <p:spPr bwMode="auto">
            <a:xfrm>
              <a:off x="879574" y="3225581"/>
              <a:ext cx="159044" cy="340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medal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10209" r="64569" b="15577"/>
            <a:stretch/>
          </p:blipFill>
          <p:spPr bwMode="auto">
            <a:xfrm>
              <a:off x="866098" y="2420888"/>
              <a:ext cx="165630" cy="33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9" name="직선 연결선 148"/>
            <p:cNvCxnSpPr/>
            <p:nvPr/>
          </p:nvCxnSpPr>
          <p:spPr>
            <a:xfrm>
              <a:off x="741153" y="2204864"/>
              <a:ext cx="21602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1492075" y="2204864"/>
              <a:ext cx="64066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773863" y="2276872"/>
              <a:ext cx="2160000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b="1" dirty="0" smtClean="0">
                  <a:solidFill>
                    <a:srgbClr val="3498DB"/>
                  </a:solidFill>
                </a:rPr>
                <a:t>나의 총 </a:t>
              </a:r>
              <a:r>
                <a:rPr lang="ko-KR" altLang="en-US" sz="800" b="1" dirty="0" err="1" smtClean="0">
                  <a:solidFill>
                    <a:srgbClr val="3498DB"/>
                  </a:solidFill>
                </a:rPr>
                <a:t>활동수</a:t>
              </a:r>
              <a:r>
                <a:rPr lang="ko-KR" altLang="en-US" sz="800" b="1" dirty="0" smtClean="0">
                  <a:solidFill>
                    <a:srgbClr val="3498DB"/>
                  </a:solidFill>
                </a:rPr>
                <a:t> </a:t>
              </a:r>
              <a:r>
                <a:rPr lang="en-US" altLang="ko-KR" sz="800" b="1" dirty="0" smtClean="0">
                  <a:solidFill>
                    <a:srgbClr val="3498DB"/>
                  </a:solidFill>
                </a:rPr>
                <a:t>:000</a:t>
              </a:r>
              <a:endParaRPr lang="ko-KR" altLang="en-US" sz="800" b="1" dirty="0">
                <a:solidFill>
                  <a:srgbClr val="3498DB"/>
                </a:solidFill>
              </a:endParaRPr>
            </a:p>
          </p:txBody>
        </p:sp>
        <p:sp>
          <p:nvSpPr>
            <p:cNvPr id="155" name="직사각형 90"/>
            <p:cNvSpPr>
              <a:spLocks noChangeArrowheads="1"/>
            </p:cNvSpPr>
            <p:nvPr/>
          </p:nvSpPr>
          <p:spPr bwMode="auto">
            <a:xfrm>
              <a:off x="1082813" y="2823097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445177" y="2883676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57" name="직사각형 90"/>
            <p:cNvSpPr>
              <a:spLocks noChangeArrowheads="1"/>
            </p:cNvSpPr>
            <p:nvPr/>
          </p:nvSpPr>
          <p:spPr bwMode="auto">
            <a:xfrm>
              <a:off x="1082813" y="3203900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132744" y="3292256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852</a:t>
              </a:r>
              <a:endParaRPr lang="ko-KR" altLang="en-US" sz="700" b="1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445177" y="3264479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60" name="직사각형 90"/>
            <p:cNvSpPr>
              <a:spLocks noChangeArrowheads="1"/>
            </p:cNvSpPr>
            <p:nvPr/>
          </p:nvSpPr>
          <p:spPr bwMode="auto">
            <a:xfrm>
              <a:off x="1082813" y="3584703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132744" y="3661097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700</a:t>
              </a:r>
              <a:endParaRPr lang="ko-KR" altLang="en-US" sz="700" b="1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45177" y="3645282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67768" y="3980045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5</a:t>
              </a:r>
              <a:endParaRPr lang="ko-KR" altLang="en-US" sz="1200" b="1" dirty="0"/>
            </a:p>
          </p:txBody>
        </p:sp>
        <p:sp>
          <p:nvSpPr>
            <p:cNvPr id="164" name="직사각형 90"/>
            <p:cNvSpPr>
              <a:spLocks noChangeArrowheads="1"/>
            </p:cNvSpPr>
            <p:nvPr/>
          </p:nvSpPr>
          <p:spPr bwMode="auto">
            <a:xfrm>
              <a:off x="1082813" y="3965506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132744" y="4040624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652</a:t>
              </a:r>
              <a:endParaRPr lang="ko-KR" altLang="en-US" sz="700" b="1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445177" y="4026085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67768" y="4355051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6</a:t>
              </a:r>
              <a:endParaRPr lang="ko-KR" altLang="en-US" sz="1200" b="1" dirty="0"/>
            </a:p>
          </p:txBody>
        </p:sp>
        <p:sp>
          <p:nvSpPr>
            <p:cNvPr id="168" name="직사각형 90"/>
            <p:cNvSpPr>
              <a:spLocks noChangeArrowheads="1"/>
            </p:cNvSpPr>
            <p:nvPr/>
          </p:nvSpPr>
          <p:spPr bwMode="auto">
            <a:xfrm>
              <a:off x="1082813" y="4346309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132744" y="4415630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200</a:t>
              </a:r>
              <a:endParaRPr lang="ko-KR" altLang="en-US" sz="700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445177" y="4406888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768" y="4733207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7</a:t>
              </a:r>
              <a:endParaRPr lang="ko-KR" altLang="en-US" sz="1200" b="1" dirty="0"/>
            </a:p>
          </p:txBody>
        </p:sp>
        <p:sp>
          <p:nvSpPr>
            <p:cNvPr id="172" name="직사각형 90"/>
            <p:cNvSpPr>
              <a:spLocks noChangeArrowheads="1"/>
            </p:cNvSpPr>
            <p:nvPr/>
          </p:nvSpPr>
          <p:spPr bwMode="auto">
            <a:xfrm>
              <a:off x="1082813" y="4766672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132744" y="4793786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100</a:t>
              </a:r>
              <a:endParaRPr lang="ko-KR" altLang="en-US" sz="700" b="1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445177" y="4787690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132744" y="2888809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900</a:t>
              </a:r>
              <a:endParaRPr lang="ko-KR" altLang="en-US" sz="700" b="1" dirty="0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1856058" y="2528266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1856058" y="2919120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1856058" y="3282201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1856058" y="3661097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1856058" y="4050651"/>
              <a:ext cx="144000" cy="14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준</a:t>
              </a:r>
              <a:endParaRPr lang="ko-KR" altLang="en-US" sz="700" dirty="0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1856058" y="4413640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1856058" y="4813841"/>
              <a:ext cx="144000" cy="14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준</a:t>
              </a:r>
              <a:endParaRPr lang="ko-KR" altLang="en-US" sz="700" dirty="0"/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768151" y="5181706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1488151" y="5181706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2206724" y="5181706"/>
            <a:ext cx="720000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83568" y="160569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768150" y="2207220"/>
            <a:ext cx="2158573" cy="2974486"/>
          </a:xfrm>
          <a:prstGeom prst="rect">
            <a:avLst/>
          </a:prstGeom>
          <a:solidFill>
            <a:schemeClr val="tx1">
              <a:lumMod val="50000"/>
              <a:lumOff val="50000"/>
              <a:alpha val="71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83950" y="2898594"/>
            <a:ext cx="1944216" cy="1081452"/>
            <a:chOff x="883950" y="2898594"/>
            <a:chExt cx="1944216" cy="1081452"/>
          </a:xfrm>
        </p:grpSpPr>
        <p:sp>
          <p:nvSpPr>
            <p:cNvPr id="193" name="직사각형 192"/>
            <p:cNvSpPr/>
            <p:nvPr/>
          </p:nvSpPr>
          <p:spPr>
            <a:xfrm>
              <a:off x="883950" y="2898594"/>
              <a:ext cx="1944216" cy="1081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41532" y="3373855"/>
              <a:ext cx="169189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총 주행거리 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: 10,000 km</a:t>
              </a:r>
              <a:endParaRPr lang="en-US" altLang="ko-KR" sz="900" dirty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900" dirty="0" err="1" smtClean="0">
                  <a:latin typeface="나눔고딕" pitchFamily="50" charset="-127"/>
                  <a:ea typeface="나눔고딕" pitchFamily="50" charset="-127"/>
                </a:rPr>
                <a:t>활동수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: 25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번</a:t>
              </a:r>
              <a:endParaRPr lang="en-US" altLang="ko-KR" sz="900" dirty="0" smtClean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ko-KR" altLang="en-US" sz="900" dirty="0" err="1" smtClean="0">
                  <a:latin typeface="나눔고딕" pitchFamily="50" charset="-127"/>
                  <a:ea typeface="나눔고딕" pitchFamily="50" charset="-127"/>
                </a:rPr>
                <a:t>환승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900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: 2,500p</a:t>
              </a:r>
            </a:p>
          </p:txBody>
        </p:sp>
        <p:sp>
          <p:nvSpPr>
            <p:cNvPr id="195" name="직사각형 90"/>
            <p:cNvSpPr>
              <a:spLocks noChangeArrowheads="1"/>
            </p:cNvSpPr>
            <p:nvPr/>
          </p:nvSpPr>
          <p:spPr bwMode="auto">
            <a:xfrm>
              <a:off x="1028323" y="3034709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373168" y="3075221"/>
              <a:ext cx="548860" cy="215444"/>
              <a:chOff x="1440670" y="3134616"/>
              <a:chExt cx="548860" cy="215444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1440670" y="3134616"/>
                <a:ext cx="516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/>
                  <a:t>홍길동</a:t>
                </a:r>
                <a:endParaRPr lang="ko-KR" altLang="en-US" sz="800" b="1" dirty="0"/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1845530" y="3166183"/>
                <a:ext cx="144000" cy="144000"/>
              </a:xfrm>
              <a:prstGeom prst="ellipse">
                <a:avLst/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 smtClean="0"/>
                  <a:t>정</a:t>
                </a:r>
                <a:endParaRPr lang="ko-KR" altLang="en-US" sz="700" dirty="0"/>
              </a:p>
            </p:txBody>
          </p:sp>
        </p:grpSp>
        <p:sp>
          <p:nvSpPr>
            <p:cNvPr id="198" name="Delete"/>
            <p:cNvSpPr>
              <a:spLocks noChangeAspect="1"/>
            </p:cNvSpPr>
            <p:nvPr/>
          </p:nvSpPr>
          <p:spPr bwMode="auto">
            <a:xfrm>
              <a:off x="2588672" y="2980428"/>
              <a:ext cx="122238" cy="122237"/>
            </a:xfrm>
            <a:custGeom>
              <a:avLst/>
              <a:gdLst>
                <a:gd name="T0" fmla="*/ 3 w 77"/>
                <a:gd name="T1" fmla="*/ 0 h 77"/>
                <a:gd name="T2" fmla="*/ 0 w 77"/>
                <a:gd name="T3" fmla="*/ 3 h 77"/>
                <a:gd name="T4" fmla="*/ 36 w 77"/>
                <a:gd name="T5" fmla="*/ 38 h 77"/>
                <a:gd name="T6" fmla="*/ 0 w 77"/>
                <a:gd name="T7" fmla="*/ 74 h 77"/>
                <a:gd name="T8" fmla="*/ 3 w 77"/>
                <a:gd name="T9" fmla="*/ 77 h 77"/>
                <a:gd name="T10" fmla="*/ 39 w 77"/>
                <a:gd name="T11" fmla="*/ 41 h 77"/>
                <a:gd name="T12" fmla="*/ 74 w 77"/>
                <a:gd name="T13" fmla="*/ 77 h 77"/>
                <a:gd name="T14" fmla="*/ 77 w 77"/>
                <a:gd name="T15" fmla="*/ 74 h 77"/>
                <a:gd name="T16" fmla="*/ 42 w 77"/>
                <a:gd name="T17" fmla="*/ 38 h 77"/>
                <a:gd name="T18" fmla="*/ 77 w 77"/>
                <a:gd name="T19" fmla="*/ 3 h 77"/>
                <a:gd name="T20" fmla="*/ 74 w 77"/>
                <a:gd name="T21" fmla="*/ 0 h 77"/>
                <a:gd name="T22" fmla="*/ 39 w 77"/>
                <a:gd name="T23" fmla="*/ 35 h 77"/>
                <a:gd name="T24" fmla="*/ 3 w 77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3" y="0"/>
                  </a:moveTo>
                  <a:lnTo>
                    <a:pt x="0" y="3"/>
                  </a:lnTo>
                  <a:lnTo>
                    <a:pt x="36" y="38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39" y="41"/>
                  </a:lnTo>
                  <a:lnTo>
                    <a:pt x="74" y="77"/>
                  </a:lnTo>
                  <a:lnTo>
                    <a:pt x="77" y="74"/>
                  </a:lnTo>
                  <a:lnTo>
                    <a:pt x="42" y="38"/>
                  </a:lnTo>
                  <a:lnTo>
                    <a:pt x="77" y="3"/>
                  </a:lnTo>
                  <a:lnTo>
                    <a:pt x="74" y="0"/>
                  </a:lnTo>
                  <a:lnTo>
                    <a:pt x="39" y="3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960698" y="2926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4" name="타원 63"/>
          <p:cNvSpPr/>
          <p:nvPr/>
        </p:nvSpPr>
        <p:spPr>
          <a:xfrm>
            <a:off x="1451291" y="2926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65" name="타원 64"/>
          <p:cNvSpPr/>
          <p:nvPr/>
        </p:nvSpPr>
        <p:spPr>
          <a:xfrm>
            <a:off x="848323" y="33922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66" name="타원 65"/>
          <p:cNvSpPr/>
          <p:nvPr/>
        </p:nvSpPr>
        <p:spPr>
          <a:xfrm>
            <a:off x="2372062" y="2926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997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자전거 정보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41944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15163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altLang="ko-KR" sz="1100" b="0" dirty="0" err="1" smtClean="0">
                          <a:solidFill>
                            <a:sysClr val="windowText" lastClr="000000"/>
                          </a:solidFill>
                        </a:rPr>
                        <a:t>news_detail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256" y="167966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자전거 정보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39552" y="2282177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3306" y="202653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자전거 뉴스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5301" y="202653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자전거 시설</a:t>
            </a:r>
            <a:endParaRPr lang="ko-KR" altLang="en-US" sz="10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90727" y="2284953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01866" y="20387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1" name="타원 10"/>
          <p:cNvSpPr/>
          <p:nvPr/>
        </p:nvSpPr>
        <p:spPr>
          <a:xfrm>
            <a:off x="1632106" y="20265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66920" y="2284853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877" y="2551496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66920" y="2781510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"/>
          <p:cNvSpPr>
            <a:spLocks noEditPoints="1"/>
          </p:cNvSpPr>
          <p:nvPr/>
        </p:nvSpPr>
        <p:spPr bwMode="auto">
          <a:xfrm>
            <a:off x="2501717" y="242315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66920" y="2781509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9877" y="3048152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93485" y="3279666"/>
            <a:ext cx="21529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"/>
          <p:cNvSpPr>
            <a:spLocks noEditPoints="1"/>
          </p:cNvSpPr>
          <p:nvPr/>
        </p:nvSpPr>
        <p:spPr bwMode="auto">
          <a:xfrm>
            <a:off x="2501717" y="2919806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66920" y="3279666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877" y="3546309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57500" y="3783293"/>
            <a:ext cx="21889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"/>
          <p:cNvSpPr>
            <a:spLocks noEditPoints="1"/>
          </p:cNvSpPr>
          <p:nvPr/>
        </p:nvSpPr>
        <p:spPr bwMode="auto">
          <a:xfrm>
            <a:off x="2501717" y="3417963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566920" y="3783293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877" y="4049936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566920" y="4256111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"/>
          <p:cNvSpPr>
            <a:spLocks noEditPoints="1"/>
          </p:cNvSpPr>
          <p:nvPr/>
        </p:nvSpPr>
        <p:spPr bwMode="auto">
          <a:xfrm>
            <a:off x="2501717" y="392159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72901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자전거 뉴스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0089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3376448" y="2124919"/>
            <a:ext cx="2160339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행사</a:t>
            </a:r>
            <a:r>
              <a:rPr lang="en-US" altLang="ko-KR" sz="1000" b="1" dirty="0">
                <a:solidFill>
                  <a:schemeClr val="tx1"/>
                </a:solidFill>
              </a:rPr>
              <a:t>] </a:t>
            </a:r>
            <a:r>
              <a:rPr lang="ko-KR" altLang="en-US" sz="10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84431" y="1988840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grpSp>
        <p:nvGrpSpPr>
          <p:cNvPr id="39" name="Placeholder Picture"/>
          <p:cNvGrpSpPr>
            <a:grpSpLocks noChangeAspect="1"/>
          </p:cNvGrpSpPr>
          <p:nvPr/>
        </p:nvGrpSpPr>
        <p:grpSpPr bwMode="auto">
          <a:xfrm>
            <a:off x="3420447" y="3212976"/>
            <a:ext cx="2039989" cy="1541040"/>
            <a:chOff x="508000" y="1397000"/>
            <a:chExt cx="1732859" cy="1309029"/>
          </a:xfrm>
        </p:grpSpPr>
        <p:sp>
          <p:nvSpPr>
            <p:cNvPr id="4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410894" y="2628201"/>
            <a:ext cx="212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안녕하세요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5/30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서촌 보행길 걷기 행사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안내드립니다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해설사가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들려주는 도심 명소의 숨겨진 이야기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가족과 친구와 함께 걸어요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10894" y="4869160"/>
            <a:ext cx="20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인원제한으로 인하여 조기에 마감될 수 있으며 참여자 전원에게 점심식사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소정의 기념품을 제공합니다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57165" y="23788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46" name="타원 45"/>
          <p:cNvSpPr/>
          <p:nvPr/>
        </p:nvSpPr>
        <p:spPr>
          <a:xfrm>
            <a:off x="2377103" y="23086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8176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정보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뉴스는 기존 사용하는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티스토리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게시물 내역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뉴스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등록 정보 상위노출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시설 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info_map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내용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타이틀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등록한 날짜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상세 페이지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news_detail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등록한 날짜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뉴스 타이틀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뉴스 내용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457165" y="25869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50" name="타원 49"/>
          <p:cNvSpPr/>
          <p:nvPr/>
        </p:nvSpPr>
        <p:spPr>
          <a:xfrm>
            <a:off x="3290920" y="16859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51" name="타원 50"/>
          <p:cNvSpPr/>
          <p:nvPr/>
        </p:nvSpPr>
        <p:spPr>
          <a:xfrm>
            <a:off x="3273662" y="19964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28" name="직사각형 27"/>
          <p:cNvSpPr/>
          <p:nvPr/>
        </p:nvSpPr>
        <p:spPr>
          <a:xfrm>
            <a:off x="3920940" y="692696"/>
            <a:ext cx="1029449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>
                <a:solidFill>
                  <a:sysClr val="windowText" lastClr="000000"/>
                </a:solidFill>
              </a:rPr>
              <a:t>news_detail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 29"/>
          <p:cNvCxnSpPr/>
          <p:nvPr/>
        </p:nvCxnSpPr>
        <p:spPr>
          <a:xfrm flipV="1">
            <a:off x="2609717" y="2116539"/>
            <a:ext cx="594131" cy="37861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3286448" y="2243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3" name="타원 52"/>
          <p:cNvSpPr/>
          <p:nvPr/>
        </p:nvSpPr>
        <p:spPr>
          <a:xfrm>
            <a:off x="3302299" y="26760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079559" y="692696"/>
            <a:ext cx="835485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solidFill>
                  <a:sysClr val="windowText" lastClr="000000"/>
                </a:solidFill>
              </a:rPr>
              <a:t>news_list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396462" y="2513578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10174"/>
              </p:ext>
            </p:extLst>
          </p:nvPr>
        </p:nvGraphicFramePr>
        <p:xfrm>
          <a:off x="555763" y="5098167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4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764391" y="2241928"/>
            <a:ext cx="2163866" cy="320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5647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info_map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1543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시설 페이지 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뉴스 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err="1" smtClean="0">
                          <a:solidFill>
                            <a:sysClr val="windowText" lastClr="000000"/>
                          </a:solidFill>
                        </a:rPr>
                        <a:t>news_list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endParaRPr lang="en-US" altLang="ko-KR" sz="1000" baseline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시설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대여소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클릭된 상태로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현재위치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현재위치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처럼 표시됨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현재위치 안내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대여소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지도에 주변 자전거 대여소들 정보가 표시됨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결과는 사용자 화면 기준으로 줌 레벨에 맞추어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보관소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지도에 주변 자전거 보관소들 정보가 표시됨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결과는 사용자 화면 기준으로 줌 레벨에 맞추어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수리점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지도에 주변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판매수리점들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정보가 표시됨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결과는 사용자 화면 기준으로 줌 레벨에 맞추어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대여소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보관소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판매수리점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위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치 정보 표시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마커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마커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클릭 시 뜨는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간략정보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노출정보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동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000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번지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info_map_detail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10)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리스트로 보기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11)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사용자 시설 추가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시설 추가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9141" y="161225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자전거 시설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53608" y="2226961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3191" y="1959131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자전거 뉴스</a:t>
            </a:r>
            <a:endParaRPr lang="ko-KR" altLang="en-US" b="0" dirty="0"/>
          </a:p>
        </p:txBody>
      </p:sp>
      <p:sp>
        <p:nvSpPr>
          <p:cNvPr id="9" name="TextBox 8"/>
          <p:cNvSpPr txBox="1"/>
          <p:nvPr/>
        </p:nvSpPr>
        <p:spPr>
          <a:xfrm>
            <a:off x="1915186" y="1959131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/>
              <a:t>자전거 시설</a:t>
            </a:r>
            <a:endParaRPr lang="ko-KR" altLang="en-US" sz="10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909506" y="2213585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821751" y="19713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3" name="타원 12"/>
          <p:cNvSpPr/>
          <p:nvPr/>
        </p:nvSpPr>
        <p:spPr>
          <a:xfrm>
            <a:off x="1851991" y="19591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784199" y="2208673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0854" y="4657636"/>
            <a:ext cx="623609" cy="2835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대여소  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11366" y="4652047"/>
            <a:ext cx="623609" cy="2835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판매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수리</a:t>
            </a:r>
            <a:r>
              <a:rPr lang="ko-KR" altLang="en-US" sz="7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점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51560" y="4652047"/>
            <a:ext cx="623609" cy="2835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보관소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2067837" y="3968372"/>
            <a:ext cx="707663" cy="262652"/>
          </a:xfrm>
          <a:prstGeom prst="wedgeRectCallout">
            <a:avLst>
              <a:gd name="adj1" fmla="val 7129"/>
              <a:gd name="adj2" fmla="val 106776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상암동 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126  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55" y="3288793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6" y="3685694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29" y="3405239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19" y="2712729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8" y="4296905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Sun"/>
          <p:cNvSpPr>
            <a:spLocks/>
          </p:cNvSpPr>
          <p:nvPr/>
        </p:nvSpPr>
        <p:spPr bwMode="auto">
          <a:xfrm>
            <a:off x="1610173" y="4176313"/>
            <a:ext cx="122389" cy="120592"/>
          </a:xfrm>
          <a:prstGeom prst="ellipse">
            <a:avLst/>
          </a:prstGeom>
          <a:solidFill>
            <a:srgbClr val="3498DB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33333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5" name="그림 1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2" y="228788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un"/>
          <p:cNvSpPr>
            <a:spLocks/>
          </p:cNvSpPr>
          <p:nvPr/>
        </p:nvSpPr>
        <p:spPr bwMode="auto">
          <a:xfrm>
            <a:off x="1682352" y="4593280"/>
            <a:ext cx="122389" cy="120592"/>
          </a:xfrm>
          <a:prstGeom prst="ellipse">
            <a:avLst/>
          </a:prstGeom>
          <a:noFill/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33333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82845" y="3986296"/>
            <a:ext cx="2407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2617" y="23026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1406471" y="40996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849141" y="45620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2" name="타원 31"/>
          <p:cNvSpPr/>
          <p:nvPr/>
        </p:nvSpPr>
        <p:spPr>
          <a:xfrm>
            <a:off x="1563546" y="45620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2211366" y="45620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1610173" y="31987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1995169" y="38497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1111" y1="11290" x2="11111" y2="11290"/>
                        <a14:foregroundMark x1="8333" y1="50000" x2="12500" y2="48387"/>
                        <a14:foregroundMark x1="8333" y1="87097" x2="8333" y2="87097"/>
                        <a14:foregroundMark x1="44444" y1="50000" x2="90278" y2="46774"/>
                        <a14:foregroundMark x1="50000" y1="87097" x2="90278" y2="87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12" y="2297492"/>
            <a:ext cx="203796" cy="17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641751" y="22814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758859"/>
              </p:ext>
            </p:extLst>
          </p:nvPr>
        </p:nvGraphicFramePr>
        <p:xfrm>
          <a:off x="771582" y="503569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Sun"/>
          <p:cNvSpPr>
            <a:spLocks/>
          </p:cNvSpPr>
          <p:nvPr/>
        </p:nvSpPr>
        <p:spPr bwMode="auto">
          <a:xfrm>
            <a:off x="840314" y="2545863"/>
            <a:ext cx="173783" cy="171231"/>
          </a:xfrm>
          <a:prstGeom prst="ellipse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Calibri" pitchFamily="34" charset="0"/>
              </a:rPr>
              <a:t>+</a:t>
            </a:r>
            <a:endParaRPr lang="en-US" sz="10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Calibri" pitchFamily="34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1560" y="25458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19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8710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info_map_list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info_map_detail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3373242" y="168922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자전거 시설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16754" y="3723720"/>
            <a:ext cx="17491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주소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서울시 마포구 상암동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126</a:t>
            </a:r>
          </a:p>
        </p:txBody>
      </p:sp>
      <p:sp>
        <p:nvSpPr>
          <p:cNvPr id="65" name="Close Window"/>
          <p:cNvSpPr>
            <a:spLocks noChangeAspect="1" noEditPoints="1"/>
          </p:cNvSpPr>
          <p:nvPr/>
        </p:nvSpPr>
        <p:spPr bwMode="auto">
          <a:xfrm>
            <a:off x="3431232" y="175064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62582" y="2132308"/>
            <a:ext cx="12057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DMC 9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번 출구 앞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16754" y="3976355"/>
            <a:ext cx="17636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보관대수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실제 주차대수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  19/ 38 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516754" y="4271709"/>
            <a:ext cx="7777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출구번호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4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16754" y="4567063"/>
            <a:ext cx="907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공기주입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없음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2235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시설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info_map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돌아감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시설의 주소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현재위치와의 거리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상세보기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info_map_detail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 명칭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상호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역명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 상세 내용 표시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관리자웹에서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등록한 내용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보관소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보관대수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실제 주차대수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출구번호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공기주입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정보출처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정보제공일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 대여소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이용요금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보관대수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전화번호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홈페이지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정보출처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정보제공일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수리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판매점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영업시간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전화번호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홈페이지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정보출처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정보제공일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" name="직사각형 92"/>
          <p:cNvSpPr/>
          <p:nvPr/>
        </p:nvSpPr>
        <p:spPr>
          <a:xfrm>
            <a:off x="3779912" y="692696"/>
            <a:ext cx="1335622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solidFill>
                  <a:sysClr val="windowText" lastClr="000000"/>
                </a:solidFill>
              </a:rPr>
              <a:t>info_map_detail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1600" y="692696"/>
            <a:ext cx="1141659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solidFill>
                  <a:sysClr val="windowText" lastClr="000000"/>
                </a:solidFill>
              </a:rPr>
              <a:t>info_map_list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39552" y="168922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자전거 시설 리스트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32416" y="15781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1" name="직사각형 70"/>
          <p:cNvSpPr/>
          <p:nvPr/>
        </p:nvSpPr>
        <p:spPr>
          <a:xfrm>
            <a:off x="467544" y="168922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 rot="10800000" flipV="1">
            <a:off x="557500" y="2011238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서울시 마포구 상암동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1156-1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4520" y="2277881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654m</a:t>
            </a:r>
            <a:endParaRPr lang="ko-KR" altLang="en-US" sz="800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548080" y="2514865"/>
            <a:ext cx="21889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row"/>
          <p:cNvSpPr>
            <a:spLocks noEditPoints="1"/>
          </p:cNvSpPr>
          <p:nvPr/>
        </p:nvSpPr>
        <p:spPr bwMode="auto">
          <a:xfrm>
            <a:off x="2492297" y="2149535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557500" y="2987683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"/>
          <p:cNvSpPr>
            <a:spLocks noEditPoints="1"/>
          </p:cNvSpPr>
          <p:nvPr/>
        </p:nvSpPr>
        <p:spPr bwMode="auto">
          <a:xfrm>
            <a:off x="2492297" y="2653162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 rot="10800000" flipV="1">
            <a:off x="557500" y="2493325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서울시 마포구 상암동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134-1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8707" y="2772239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584m</a:t>
            </a:r>
            <a:endParaRPr lang="ko-KR" altLang="en-US" sz="800" dirty="0"/>
          </a:p>
        </p:txBody>
      </p:sp>
      <p:sp>
        <p:nvSpPr>
          <p:cNvPr id="99" name="타원 98"/>
          <p:cNvSpPr/>
          <p:nvPr/>
        </p:nvSpPr>
        <p:spPr>
          <a:xfrm>
            <a:off x="458080" y="20751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00" name="타원 99"/>
          <p:cNvSpPr/>
          <p:nvPr/>
        </p:nvSpPr>
        <p:spPr>
          <a:xfrm>
            <a:off x="460476" y="2296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01" name="타원 100"/>
          <p:cNvSpPr/>
          <p:nvPr/>
        </p:nvSpPr>
        <p:spPr>
          <a:xfrm>
            <a:off x="2420297" y="20261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02" name="타원 101"/>
          <p:cNvSpPr/>
          <p:nvPr/>
        </p:nvSpPr>
        <p:spPr>
          <a:xfrm>
            <a:off x="3315916" y="15938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03" name="타원 102"/>
          <p:cNvSpPr/>
          <p:nvPr/>
        </p:nvSpPr>
        <p:spPr>
          <a:xfrm>
            <a:off x="3763686" y="21892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104" name="타원 103"/>
          <p:cNvSpPr/>
          <p:nvPr/>
        </p:nvSpPr>
        <p:spPr>
          <a:xfrm>
            <a:off x="3422637" y="25402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0" name="직사각형 29"/>
          <p:cNvSpPr/>
          <p:nvPr/>
        </p:nvSpPr>
        <p:spPr>
          <a:xfrm>
            <a:off x="3516754" y="4862417"/>
            <a:ext cx="10999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정보출처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현장조사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16754" y="5157772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정보 제공일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   2017-05-20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Placeholder Picture"/>
          <p:cNvGrpSpPr>
            <a:grpSpLocks noChangeAspect="1"/>
          </p:cNvGrpSpPr>
          <p:nvPr/>
        </p:nvGrpSpPr>
        <p:grpSpPr bwMode="auto">
          <a:xfrm>
            <a:off x="3692637" y="2545571"/>
            <a:ext cx="1455427" cy="1099453"/>
            <a:chOff x="508000" y="1397000"/>
            <a:chExt cx="1732859" cy="1309029"/>
          </a:xfrm>
        </p:grpSpPr>
        <p:sp>
          <p:nvSpPr>
            <p:cNvPr id="33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3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후원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0884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2999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eco-info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79465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후원하기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캠페인안내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캠페인 안내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녹색교통 사이드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녹색교통 사이트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바로가기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http://www.greentransport.org/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534338"/>
              </p:ext>
            </p:extLst>
          </p:nvPr>
        </p:nvGraphicFramePr>
        <p:xfrm>
          <a:off x="784462" y="503001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76174" y="21915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3164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안내</a:t>
            </a:r>
            <a:endParaRPr lang="ko-KR" altLang="en-US" sz="800" b="0" dirty="0"/>
          </a:p>
        </p:txBody>
      </p:sp>
      <p:sp>
        <p:nvSpPr>
          <p:cNvPr id="48" name="직사각형 47"/>
          <p:cNvSpPr/>
          <p:nvPr/>
        </p:nvSpPr>
        <p:spPr>
          <a:xfrm>
            <a:off x="903633" y="2996952"/>
            <a:ext cx="183406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 smtClean="0">
                <a:latin typeface="+mn-ea"/>
              </a:rPr>
              <a:t>녹색자전거 </a:t>
            </a:r>
            <a:r>
              <a:rPr lang="en-US" altLang="ko-KR" sz="900" dirty="0" smtClean="0">
                <a:latin typeface="+mn-ea"/>
              </a:rPr>
              <a:t>ECO </a:t>
            </a:r>
            <a:r>
              <a:rPr lang="ko-KR" altLang="en-US" sz="900" dirty="0" err="1" smtClean="0">
                <a:latin typeface="+mn-ea"/>
              </a:rPr>
              <a:t>마일리지는</a:t>
            </a:r>
            <a:r>
              <a:rPr lang="ko-KR" altLang="en-US" sz="900" dirty="0" smtClean="0">
                <a:latin typeface="+mn-ea"/>
              </a:rPr>
              <a:t> 생활 자전거 이용 활성화를 위하여 민간단체에서 진행되는 자전거 캠페인입니다</a:t>
            </a:r>
            <a:r>
              <a:rPr lang="en-US" altLang="ko-KR" sz="900" dirty="0" smtClean="0">
                <a:latin typeface="+mn-ea"/>
              </a:rPr>
              <a:t>. </a:t>
            </a:r>
          </a:p>
          <a:p>
            <a:pPr algn="just"/>
            <a:r>
              <a:rPr lang="ko-KR" altLang="en-US" sz="900" dirty="0" smtClean="0">
                <a:latin typeface="+mn-ea"/>
              </a:rPr>
              <a:t>자전거 </a:t>
            </a:r>
            <a:r>
              <a:rPr lang="en-US" altLang="ko-KR" sz="900" dirty="0" smtClean="0">
                <a:latin typeface="+mn-ea"/>
              </a:rPr>
              <a:t>ECO </a:t>
            </a:r>
            <a:r>
              <a:rPr lang="ko-KR" altLang="en-US" sz="900" dirty="0" err="1" smtClean="0">
                <a:latin typeface="+mn-ea"/>
              </a:rPr>
              <a:t>마일리지는</a:t>
            </a:r>
            <a:r>
              <a:rPr lang="ko-KR" altLang="en-US" sz="900" dirty="0" smtClean="0">
                <a:latin typeface="+mn-ea"/>
              </a:rPr>
              <a:t> 이용자의 참여로 이루어지며 </a:t>
            </a:r>
            <a:r>
              <a:rPr lang="ko-KR" altLang="en-US" sz="900" dirty="0" err="1" smtClean="0">
                <a:latin typeface="+mn-ea"/>
              </a:rPr>
              <a:t>캐페인의</a:t>
            </a:r>
            <a:r>
              <a:rPr lang="ko-KR" altLang="en-US" sz="900" dirty="0" smtClean="0">
                <a:latin typeface="+mn-ea"/>
              </a:rPr>
              <a:t> 주인은 바로 여러분입니다</a:t>
            </a:r>
            <a:r>
              <a:rPr lang="en-US" altLang="ko-KR" sz="900" dirty="0" smtClean="0">
                <a:latin typeface="+mn-ea"/>
              </a:rPr>
              <a:t>. </a:t>
            </a:r>
          </a:p>
          <a:p>
            <a:pPr algn="just"/>
            <a:r>
              <a:rPr lang="ko-KR" altLang="en-US" sz="900" dirty="0" smtClean="0">
                <a:latin typeface="+mn-ea"/>
              </a:rPr>
              <a:t>자전거 </a:t>
            </a:r>
            <a:r>
              <a:rPr lang="ko-KR" altLang="en-US" sz="900" dirty="0" err="1" smtClean="0">
                <a:latin typeface="+mn-ea"/>
              </a:rPr>
              <a:t>마일리지</a:t>
            </a:r>
            <a:r>
              <a:rPr lang="ko-KR" altLang="en-US" sz="900" dirty="0" smtClean="0">
                <a:latin typeface="+mn-ea"/>
              </a:rPr>
              <a:t> 캠페인의 기획 개발은 녹색교통에서 시작했지만 자전거 이용자의 참여 및 기부로 지속할 수 있습니다</a:t>
            </a:r>
            <a:r>
              <a:rPr lang="en-US" altLang="ko-KR" sz="900" dirty="0" smtClean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직사각형 90"/>
          <p:cNvSpPr>
            <a:spLocks noChangeArrowheads="1"/>
          </p:cNvSpPr>
          <p:nvPr/>
        </p:nvSpPr>
        <p:spPr bwMode="auto">
          <a:xfrm>
            <a:off x="1288833" y="2300192"/>
            <a:ext cx="1012703" cy="648072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853487" y="2191568"/>
            <a:ext cx="61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0708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dirty="0" smtClean="0"/>
              <a:t>캠페인 안내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719592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81374" y="24070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8220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현황</a:t>
            </a:r>
            <a:endParaRPr lang="ko-KR" altLang="en-US" sz="800" b="0" dirty="0"/>
          </a:p>
        </p:txBody>
      </p:sp>
      <p:sp>
        <p:nvSpPr>
          <p:cNvPr id="29" name="직사각형 28"/>
          <p:cNvSpPr/>
          <p:nvPr/>
        </p:nvSpPr>
        <p:spPr>
          <a:xfrm>
            <a:off x="923907" y="4665604"/>
            <a:ext cx="1798906" cy="2320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녹색교통 사이트 바로 가기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487" y="45756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5233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sponsor-info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46519"/>
              </p:ext>
            </p:extLst>
          </p:nvPr>
        </p:nvGraphicFramePr>
        <p:xfrm>
          <a:off x="5364088" y="758276"/>
          <a:ext cx="371641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164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후원하기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후원안내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캠페인 안내 탭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[eco-info]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후원 안내 탭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후원 관련 안내 이미지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추후전달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일시후원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[sponsor_pay_tem_1]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정기후원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sponsor_pay_reg_1]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포인트로 기부하기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sponsor_point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70807"/>
              </p:ext>
            </p:extLst>
          </p:nvPr>
        </p:nvGraphicFramePr>
        <p:xfrm>
          <a:off x="784462" y="503001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43225" y="4365104"/>
            <a:ext cx="880445" cy="26527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 일시 후원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1047" y="4365104"/>
            <a:ext cx="855620" cy="26527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    정기 후원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91600" y="22768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3226" y="42930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44593" y="42930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3907" y="4665604"/>
            <a:ext cx="1798906" cy="2320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포인트로 후원하기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53226" y="4681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37294" y="2348880"/>
            <a:ext cx="1834506" cy="1527268"/>
            <a:chOff x="890216" y="2420888"/>
            <a:chExt cx="1834506" cy="1527268"/>
          </a:xfrm>
        </p:grpSpPr>
        <p:sp>
          <p:nvSpPr>
            <p:cNvPr id="42" name="직사각형 41"/>
            <p:cNvSpPr/>
            <p:nvPr/>
          </p:nvSpPr>
          <p:spPr>
            <a:xfrm>
              <a:off x="890216" y="2420888"/>
              <a:ext cx="1834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b="1" dirty="0" smtClean="0">
                  <a:latin typeface="+mn-ea"/>
                </a:rPr>
                <a:t>기부금은 녹색교통의 자전거 이용 활성화를 위해 쓰여집니다</a:t>
              </a:r>
              <a:r>
                <a:rPr lang="en-US" altLang="ko-KR" sz="800" b="1" dirty="0" smtClean="0">
                  <a:latin typeface="+mn-ea"/>
                </a:rPr>
                <a:t>.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87865" y="2759442"/>
              <a:ext cx="171810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smtClean="0">
                  <a:latin typeface="+mn-ea"/>
                </a:rPr>
                <a:t>자전거 </a:t>
              </a:r>
              <a:r>
                <a:rPr lang="en-US" altLang="ko-KR" sz="700" dirty="0" smtClean="0">
                  <a:latin typeface="+mn-ea"/>
                </a:rPr>
                <a:t>ECO </a:t>
              </a:r>
              <a:r>
                <a:rPr lang="ko-KR" altLang="en-US" sz="700" dirty="0" err="1" smtClean="0">
                  <a:latin typeface="+mn-ea"/>
                </a:rPr>
                <a:t>마일리지</a:t>
              </a:r>
              <a:r>
                <a:rPr lang="ko-KR" altLang="en-US" sz="700" dirty="0" smtClean="0">
                  <a:latin typeface="+mn-ea"/>
                </a:rPr>
                <a:t> </a:t>
              </a:r>
              <a:r>
                <a:rPr lang="ko-KR" altLang="en-US" sz="700" dirty="0" err="1" smtClean="0">
                  <a:latin typeface="+mn-ea"/>
                </a:rPr>
                <a:t>앱개발</a:t>
              </a:r>
              <a:r>
                <a:rPr lang="ko-KR" altLang="en-US" sz="700" dirty="0" smtClean="0">
                  <a:latin typeface="+mn-ea"/>
                </a:rPr>
                <a:t> 유지보수</a:t>
              </a:r>
              <a:endParaRPr lang="en-US" altLang="ko-KR" sz="700" dirty="0" smtClean="0">
                <a:latin typeface="+mn-ea"/>
              </a:endParaRPr>
            </a:p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err="1" smtClean="0">
                  <a:latin typeface="+mn-ea"/>
                </a:rPr>
                <a:t>마일리지</a:t>
              </a:r>
              <a:r>
                <a:rPr lang="ko-KR" altLang="en-US" sz="700" dirty="0" smtClean="0">
                  <a:latin typeface="+mn-ea"/>
                </a:rPr>
                <a:t> 용품 제작 및 지급</a:t>
              </a:r>
              <a:endParaRPr lang="en-US" altLang="ko-KR" sz="700" dirty="0" smtClean="0">
                <a:latin typeface="+mn-ea"/>
              </a:endParaRPr>
            </a:p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smtClean="0">
                  <a:latin typeface="+mn-ea"/>
                </a:rPr>
                <a:t>청소년 자전거 안전교육 확대</a:t>
              </a:r>
              <a:endParaRPr lang="en-US" altLang="ko-KR" sz="700" dirty="0" smtClean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90216" y="3208912"/>
              <a:ext cx="171553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latin typeface="+mn-ea"/>
                </a:rPr>
                <a:t>후</a:t>
              </a:r>
              <a:r>
                <a:rPr lang="ko-KR" altLang="en-US" sz="800" b="1" dirty="0">
                  <a:latin typeface="+mn-ea"/>
                </a:rPr>
                <a:t>원</a:t>
              </a:r>
              <a:r>
                <a:rPr lang="ko-KR" altLang="en-US" sz="800" b="1" dirty="0" smtClean="0">
                  <a:latin typeface="+mn-ea"/>
                </a:rPr>
                <a:t>회원에게는 혜택이 주어집니다</a:t>
              </a:r>
              <a:r>
                <a:rPr lang="en-US" altLang="ko-KR" sz="800" b="1" dirty="0" smtClean="0">
                  <a:latin typeface="+mn-ea"/>
                </a:rPr>
                <a:t>.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87865" y="3424936"/>
              <a:ext cx="17368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smtClean="0">
                  <a:latin typeface="+mn-ea"/>
                </a:rPr>
                <a:t>기부금 영수증 발행을 통하여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ko-KR" altLang="en-US" sz="700" dirty="0" smtClean="0">
                  <a:latin typeface="+mn-ea"/>
                </a:rPr>
                <a:t>소득 공제 </a:t>
              </a:r>
              <a:endParaRPr lang="en-US" altLang="ko-KR" sz="700" dirty="0" smtClean="0">
                <a:latin typeface="+mn-ea"/>
              </a:endParaRPr>
            </a:p>
            <a:p>
              <a:r>
                <a:rPr lang="ko-KR" altLang="en-US" sz="700" dirty="0" smtClean="0">
                  <a:latin typeface="+mn-ea"/>
                </a:rPr>
                <a:t>혜택을 받을 수 있습니다</a:t>
              </a:r>
              <a:r>
                <a:rPr lang="en-US" altLang="ko-KR" sz="700" dirty="0" smtClean="0">
                  <a:latin typeface="+mn-ea"/>
                </a:rPr>
                <a:t>.</a:t>
              </a:r>
            </a:p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err="1" smtClean="0">
                  <a:latin typeface="+mn-ea"/>
                </a:rPr>
                <a:t>마일리지</a:t>
              </a:r>
              <a:r>
                <a:rPr lang="ko-KR" altLang="en-US" sz="700" dirty="0" smtClean="0">
                  <a:latin typeface="+mn-ea"/>
                </a:rPr>
                <a:t> 용품 </a:t>
              </a:r>
              <a:r>
                <a:rPr lang="ko-KR" altLang="en-US" sz="700" dirty="0" err="1" smtClean="0">
                  <a:latin typeface="+mn-ea"/>
                </a:rPr>
                <a:t>앱</a:t>
              </a:r>
              <a:r>
                <a:rPr lang="ko-KR" altLang="en-US" sz="700" dirty="0" smtClean="0">
                  <a:latin typeface="+mn-ea"/>
                </a:rPr>
                <a:t> 등의 베타테스터로 </a:t>
              </a:r>
              <a:endParaRPr lang="en-US" altLang="ko-KR" sz="700" dirty="0" smtClean="0">
                <a:latin typeface="+mn-ea"/>
              </a:endParaRPr>
            </a:p>
            <a:p>
              <a:r>
                <a:rPr lang="ko-KR" altLang="en-US" sz="700" dirty="0" smtClean="0">
                  <a:latin typeface="+mn-ea"/>
                </a:rPr>
                <a:t>활동하실 수 있습니다</a:t>
              </a:r>
              <a:r>
                <a:rPr lang="en-US" altLang="ko-KR" sz="700" dirty="0" smtClean="0">
                  <a:latin typeface="+mn-ea"/>
                </a:rPr>
                <a:t>.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824055" y="4077072"/>
            <a:ext cx="20917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 dirty="0" smtClean="0">
                <a:latin typeface="+mn-ea"/>
              </a:rPr>
              <a:t>캠페인 취지에 공감하시면</a:t>
            </a:r>
            <a:r>
              <a:rPr lang="en-US" altLang="ko-KR" sz="700" b="1" dirty="0">
                <a:latin typeface="+mn-ea"/>
              </a:rPr>
              <a:t> </a:t>
            </a:r>
            <a:r>
              <a:rPr lang="ko-KR" altLang="en-US" sz="700" b="1" dirty="0" smtClean="0">
                <a:latin typeface="+mn-ea"/>
              </a:rPr>
              <a:t>후</a:t>
            </a:r>
            <a:r>
              <a:rPr lang="ko-KR" altLang="en-US" sz="700" b="1" dirty="0">
                <a:latin typeface="+mn-ea"/>
              </a:rPr>
              <a:t>원</a:t>
            </a:r>
            <a:r>
              <a:rPr lang="ko-KR" altLang="en-US" sz="700" b="1" dirty="0" smtClean="0">
                <a:latin typeface="+mn-ea"/>
              </a:rPr>
              <a:t>회원이 되어주세요</a:t>
            </a:r>
            <a:r>
              <a:rPr lang="en-US" altLang="ko-KR" sz="700" b="1" dirty="0" smtClean="0">
                <a:latin typeface="+mn-ea"/>
              </a:rPr>
              <a:t>.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318516" y="47055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776174" y="21915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12664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dirty="0" smtClean="0"/>
              <a:t>후원 안내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583736" y="2191568"/>
            <a:ext cx="61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60708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캠페인 안내</a:t>
            </a:r>
            <a:endParaRPr lang="ko-KR" altLang="en-US" sz="800" b="0" dirty="0"/>
          </a:p>
        </p:txBody>
      </p:sp>
      <p:sp>
        <p:nvSpPr>
          <p:cNvPr id="53" name="타원 52"/>
          <p:cNvSpPr/>
          <p:nvPr/>
        </p:nvSpPr>
        <p:spPr>
          <a:xfrm>
            <a:off x="719592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511680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8220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현황</a:t>
            </a:r>
            <a:endParaRPr lang="ko-KR" altLang="en-US" sz="800" b="0" dirty="0"/>
          </a:p>
        </p:txBody>
      </p:sp>
      <p:sp>
        <p:nvSpPr>
          <p:cNvPr id="56" name="타원 55"/>
          <p:cNvSpPr/>
          <p:nvPr/>
        </p:nvSpPr>
        <p:spPr>
          <a:xfrm>
            <a:off x="2195736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0534" y="4412088"/>
            <a:ext cx="253292" cy="16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5714" y1="29167" x2="65714" y2="29167"/>
                        <a14:backgroundMark x1="32857" y1="16667" x2="2857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5" y="4379376"/>
            <a:ext cx="292656" cy="20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1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169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sponsor_list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473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후원하기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–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 현황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데이터는 매월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일날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업데이트 됨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데이터 업데이트 날짜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현재까지 기부금액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정기후원 데이터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정기 후원자 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일시후원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데이터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일시 후원자 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포인트 후원 데이터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포인트 후원자 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기부회원 정보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최신 기부 순으로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노출정보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기부금액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 포인트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회원 구분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아이디는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글자 이하는 끝에 두 자리만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**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처리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아이디가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글자 이상은 끝에 세 자리를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***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처리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기부금액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기부포인트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회원구분 클릭 시 정렬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아이디 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abcd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한번 더 클릭하면 역순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기부금액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 포인트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금액 높은 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낮은 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한번 더 클릭하면 역순 정렬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회원구분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클릭시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ㄱㄴㄷ순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한번 더 클릭하면 역순 정렬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20635" y="2453918"/>
            <a:ext cx="2023173" cy="4320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  현재까지 기부금 현황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  2,234,600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원 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35707" y="3038597"/>
            <a:ext cx="2008101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정기후원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(219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)        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1,731,900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35707" y="3326629"/>
            <a:ext cx="2008101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>
                <a:solidFill>
                  <a:schemeClr val="tx1"/>
                </a:solidFill>
                <a:latin typeface="+mn-ea"/>
              </a:rPr>
              <a:t>일시후</a:t>
            </a:r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원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(4,907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)        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490,000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5707" y="3614661"/>
            <a:ext cx="2008101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포인트후원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(4,907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) 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  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123,456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61293" y="2276872"/>
            <a:ext cx="76976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2017.05.01 </a:t>
            </a:r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기준</a:t>
            </a:r>
            <a:endParaRPr lang="en-US" altLang="ko-KR" sz="6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6942" y="3830685"/>
            <a:ext cx="158088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600" b="1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기부현황은 매월 </a:t>
            </a:r>
            <a:r>
              <a:rPr lang="en-US" altLang="ko-KR" sz="600" b="1" dirty="0" smtClean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600" b="1" dirty="0" err="1" smtClean="0">
                <a:latin typeface="나눔고딕" pitchFamily="50" charset="-127"/>
                <a:ea typeface="나눔고딕" pitchFamily="50" charset="-127"/>
              </a:rPr>
              <a:t>일날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 업데이트 됩니다</a:t>
            </a:r>
            <a:r>
              <a:rPr lang="en-US" altLang="ko-KR" sz="6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93" y="2592978"/>
            <a:ext cx="3333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794265" y="4102541"/>
            <a:ext cx="2081019" cy="936104"/>
            <a:chOff x="788437" y="3717032"/>
            <a:chExt cx="2081019" cy="936104"/>
          </a:xfrm>
        </p:grpSpPr>
        <p:sp>
          <p:nvSpPr>
            <p:cNvPr id="59" name="직사각형 58"/>
            <p:cNvSpPr/>
            <p:nvPr/>
          </p:nvSpPr>
          <p:spPr>
            <a:xfrm>
              <a:off x="838618" y="3933056"/>
              <a:ext cx="2011321" cy="7200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15140" y="4185999"/>
              <a:ext cx="5501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abcd</a:t>
              </a:r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***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287362" y="4185999"/>
              <a:ext cx="5389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100,000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25952" y="4185999"/>
              <a:ext cx="52450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정기후원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88437" y="3940676"/>
              <a:ext cx="2081019" cy="23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 아이디  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ㅣ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기부 금액</a:t>
              </a:r>
              <a:r>
                <a:rPr lang="en-US" altLang="ko-KR" sz="7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ㅣ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기부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포인트ㅣ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회원구분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0106" y="3717032"/>
              <a:ext cx="2011321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  <a:latin typeface="+mn-ea"/>
                </a:rPr>
                <a:t>기부회원 정보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15140" y="4355574"/>
              <a:ext cx="56618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abcd1**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778928" y="4376117"/>
              <a:ext cx="53893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100,000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325953" y="4355574"/>
              <a:ext cx="52450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일시후원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86308"/>
              </p:ext>
            </p:extLst>
          </p:nvPr>
        </p:nvGraphicFramePr>
        <p:xfrm>
          <a:off x="784462" y="503001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5" name="직선 연결선 94"/>
          <p:cNvCxnSpPr/>
          <p:nvPr/>
        </p:nvCxnSpPr>
        <p:spPr>
          <a:xfrm>
            <a:off x="776174" y="21915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412664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안내</a:t>
            </a:r>
            <a:endParaRPr lang="ko-KR" altLang="en-US" sz="800" b="0" dirty="0"/>
          </a:p>
        </p:txBody>
      </p:sp>
      <p:cxnSp>
        <p:nvCxnSpPr>
          <p:cNvPr id="97" name="직선 연결선 96"/>
          <p:cNvCxnSpPr/>
          <p:nvPr/>
        </p:nvCxnSpPr>
        <p:spPr>
          <a:xfrm>
            <a:off x="2231808" y="2191568"/>
            <a:ext cx="61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60708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캠페인 안내</a:t>
            </a:r>
            <a:endParaRPr lang="ko-KR" altLang="en-US" sz="800" b="0" dirty="0"/>
          </a:p>
        </p:txBody>
      </p:sp>
      <p:sp>
        <p:nvSpPr>
          <p:cNvPr id="101" name="TextBox 100"/>
          <p:cNvSpPr txBox="1"/>
          <p:nvPr/>
        </p:nvSpPr>
        <p:spPr>
          <a:xfrm>
            <a:off x="208220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dirty="0" smtClean="0"/>
              <a:t>후원 현황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042336" y="22406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174392" y="24475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21112" y="29666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21112" y="32980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21112" y="36146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740336" y="40047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40336" y="435237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2261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13164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일시후원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금액 선택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sponsor-info]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 선택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라디오 버튼 선택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우측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활성화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다음 단계로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72778" y="1916832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2865" y="1959986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후원 금액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45269" y="1962117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부가세 포함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9592" y="2340017"/>
            <a:ext cx="91884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◎ 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10,000 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971800" y="2701353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71800" y="3106398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971800" y="3520968"/>
            <a:ext cx="1800000" cy="35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71800" y="3959635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9592" y="2774181"/>
            <a:ext cx="91884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15,000 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99592" y="3208345"/>
            <a:ext cx="88678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0,000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9592" y="3642510"/>
            <a:ext cx="91884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30,000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7984" y="4391683"/>
            <a:ext cx="194269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다음 단계로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9592" y="4031643"/>
            <a:ext cx="575799" cy="2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기타 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463475" y="4070713"/>
            <a:ext cx="102657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78130" y="4036609"/>
            <a:ext cx="293670" cy="2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2457" y="23862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2457" y="43212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9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34792"/>
              </p:ext>
            </p:extLst>
          </p:nvPr>
        </p:nvGraphicFramePr>
        <p:xfrm>
          <a:off x="3740126" y="83028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로그인 화면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로그인 시 자동로그인 처리됨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 입력 창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터치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가이드 텍스트 사라짐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비밀번호 입력 창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터치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비밀번호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가이드 텍스트 사라짐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버튼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기존 에코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마일리지에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가입되어 있는 회원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id/pw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최초 로그인 했을 때 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  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join_id_pre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이동함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아이디와 비밀번호가 일치하면 로그인 처리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이동함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아이디와 비밀번호가 일치하지 않을 경우 토스트 메시지 생성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  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아이디와 비밀번호를 확인해주세요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.”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4) SNS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버튼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종류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facebook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Twitter,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Kakao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google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naver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daum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이미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회원가입된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경우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처리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최초 로그인 시 로그인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api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연동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join_sns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5) 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find_id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비밀번호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find_pw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뒤로 버튼 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[join]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26" name="직선 연결선 25"/>
          <p:cNvCxnSpPr/>
          <p:nvPr/>
        </p:nvCxnSpPr>
        <p:spPr>
          <a:xfrm>
            <a:off x="971600" y="2672045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71600" y="3104093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70917" y="2384013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아이디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1600" y="2801525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48740" y="3248109"/>
            <a:ext cx="1800200" cy="28803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LOGIN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86821" y="5142384"/>
            <a:ext cx="1507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u="sng" dirty="0" smtClean="0">
                <a:solidFill>
                  <a:srgbClr val="0070C0"/>
                </a:solidFill>
              </a:rPr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u="sng" dirty="0" smtClean="0">
                <a:solidFill>
                  <a:srgbClr val="0070C0"/>
                </a:solidFill>
              </a:rPr>
              <a:t>비밀번호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찾기</a:t>
            </a:r>
            <a:endParaRPr lang="ko-KR" altLang="en-US" sz="9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996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858740" y="23230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7" name="타원 16"/>
          <p:cNvSpPr/>
          <p:nvPr/>
        </p:nvSpPr>
        <p:spPr>
          <a:xfrm>
            <a:off x="858740" y="27165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8" name="타원 17"/>
          <p:cNvSpPr/>
          <p:nvPr/>
        </p:nvSpPr>
        <p:spPr>
          <a:xfrm>
            <a:off x="858740" y="32121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858740" y="3789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1" name="타원 20"/>
          <p:cNvSpPr/>
          <p:nvPr/>
        </p:nvSpPr>
        <p:spPr>
          <a:xfrm>
            <a:off x="791600" y="50091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2" name="타원 21"/>
          <p:cNvSpPr/>
          <p:nvPr/>
        </p:nvSpPr>
        <p:spPr>
          <a:xfrm>
            <a:off x="60682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971600" y="3757407"/>
            <a:ext cx="1583354" cy="1039745"/>
            <a:chOff x="982229" y="3126160"/>
            <a:chExt cx="1583354" cy="1039745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69" y="3394541"/>
              <a:ext cx="344970" cy="376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22" b="94915" l="9615" r="100000">
                          <a14:foregroundMark x1="28846" y1="44068" x2="71154" y2="39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430391"/>
              <a:ext cx="316097" cy="358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0556" y1="54082" x2="74074" y2="48980"/>
                          <a14:foregroundMark x1="17593" y1="69388" x2="61111" y2="67347"/>
                          <a14:foregroundMark x1="25926" y1="24490" x2="70370" y2="40816"/>
                          <a14:foregroundMark x1="33333" y1="34694" x2="28704" y2="87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866695"/>
              <a:ext cx="329742" cy="299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82229" y="3126160"/>
              <a:ext cx="15074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나눔고딕" pitchFamily="50" charset="-127"/>
                  <a:ea typeface="나눔고딕" pitchFamily="50" charset="-127"/>
                </a:rPr>
                <a:t>간편 로그인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2288211" y="3454736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K</a:t>
              </a:r>
              <a:endParaRPr lang="ko-KR" altLang="en-US" sz="1050" b="1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288211" y="387372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D</a:t>
              </a:r>
              <a:endParaRPr lang="ko-KR" altLang="en-US" sz="1050" b="1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695668" y="387570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N</a:t>
              </a:r>
              <a:endParaRPr lang="ko-KR" altLang="en-US" sz="1050" b="1" dirty="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55576" y="168599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9385" y="1714305"/>
            <a:ext cx="2079680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스마트교통마일리지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66488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552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4424" y="15645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" name="직사각형 5"/>
          <p:cNvSpPr/>
          <p:nvPr/>
        </p:nvSpPr>
        <p:spPr>
          <a:xfrm>
            <a:off x="550992" y="1978477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79" y="2021631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후원 금액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7203" y="2272050"/>
            <a:ext cx="745717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latin typeface="+mn-ea"/>
              </a:rPr>
              <a:t>15,000  </a:t>
            </a:r>
            <a:r>
              <a:rPr lang="ko-KR" altLang="en-US" sz="900" dirty="0" smtClean="0">
                <a:latin typeface="+mn-ea"/>
              </a:rPr>
              <a:t>원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0992" y="2564904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079" y="2608104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결제 수단 선택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098" y="4214240"/>
            <a:ext cx="1303515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□ 결제 정책에 동의합니다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90682" y="4210887"/>
            <a:ext cx="648072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펼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쳐보기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6263" y="4830521"/>
            <a:ext cx="196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ㆍ환불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정책은 결제 정책을 참고해주세요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ㆍ후원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현황은 설정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기부회원 안내에서 확인할 수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9572" y="4459448"/>
            <a:ext cx="176419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결제하기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69468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1548" y="2984227"/>
            <a:ext cx="1764196" cy="2975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카드 결제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41548" y="3347423"/>
            <a:ext cx="1764196" cy="2975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실시간 계좌이체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596796" y="2762017"/>
            <a:ext cx="1764196" cy="11335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7050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일시후원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결제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sponsor-info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[sponsor_pay_tem_1]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페이지에서 선택한 후원 금액이 노출됨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수단 선택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카드결제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실시간 계좌이체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카카오페이 세가지 중 선택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정책 동의 영역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네모칸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클릭 시 체크됨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약관 펼쳐보기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결제하기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계좌이체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카카오페이 중 선택해야 결제하기 버튼 활성화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결제 모듈 연동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정책 내용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관련 안내 문구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Close Window"/>
          <p:cNvSpPr>
            <a:spLocks noChangeAspect="1" noEditPoints="1"/>
          </p:cNvSpPr>
          <p:nvPr/>
        </p:nvSpPr>
        <p:spPr bwMode="auto">
          <a:xfrm>
            <a:off x="550992" y="1737053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35" name="Close Window"/>
          <p:cNvSpPr>
            <a:spLocks noChangeAspect="1" noEditPoints="1"/>
          </p:cNvSpPr>
          <p:nvPr/>
        </p:nvSpPr>
        <p:spPr bwMode="auto">
          <a:xfrm>
            <a:off x="3434340" y="1744545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8395" y="2608104"/>
            <a:ext cx="2808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▲</a:t>
            </a:r>
            <a:endParaRPr lang="ko-KR" altLang="en-US" sz="800" dirty="0"/>
          </a:p>
        </p:txBody>
      </p:sp>
      <p:sp>
        <p:nvSpPr>
          <p:cNvPr id="76" name="직사각형 75"/>
          <p:cNvSpPr/>
          <p:nvPr/>
        </p:nvSpPr>
        <p:spPr>
          <a:xfrm>
            <a:off x="3377627" y="1988840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31362" y="203204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결제 수단 선택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567380" y="2510265"/>
            <a:ext cx="1303515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□ 결제 정책에 동의합니다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726879" y="2510265"/>
            <a:ext cx="648072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펼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쳐보기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▼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543407" y="4369722"/>
            <a:ext cx="196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ㆍ환불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정책은 결제 정책을 참고해주세요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ㆍ후원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현황은 설정 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기부회원 안내에서 확인할 수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3611316" y="3998649"/>
            <a:ext cx="176419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결제하기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247676" y="2032040"/>
            <a:ext cx="2808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▼</a:t>
            </a:r>
            <a:endParaRPr lang="ko-KR" altLang="en-US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539552" y="4140741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376792" y="2438257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741548" y="3707563"/>
            <a:ext cx="1764196" cy="2975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카카오 페이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824109" y="23065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91348" y="25936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1348" y="40839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1897203" y="40526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71348" y="43949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521316" y="26631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6" name="꺾인 연결선 105"/>
          <p:cNvCxnSpPr>
            <a:stCxn id="23" idx="3"/>
            <a:endCxn id="44" idx="1"/>
          </p:cNvCxnSpPr>
          <p:nvPr/>
        </p:nvCxnSpPr>
        <p:spPr>
          <a:xfrm flipV="1">
            <a:off x="2483768" y="3328797"/>
            <a:ext cx="1113028" cy="127466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437555" y="43949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5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46106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15499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일시후원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결제 완료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[sponsor-info]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결제자 이름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 금액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홈으로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46234" y="16796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</a:t>
            </a:r>
            <a:r>
              <a:rPr lang="ko-KR" alt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9116" y="15613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544" y="3048576"/>
            <a:ext cx="23838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900" dirty="0" smtClean="0">
                <a:latin typeface="+mn-ea"/>
              </a:rPr>
              <a:t>[000]</a:t>
            </a:r>
            <a:r>
              <a:rPr lang="ko-KR" altLang="en-US" sz="900" dirty="0" smtClean="0">
                <a:latin typeface="+mn-ea"/>
              </a:rPr>
              <a:t>님</a:t>
            </a:r>
            <a:r>
              <a:rPr lang="en-US" altLang="ko-KR" sz="900" dirty="0" smtClean="0">
                <a:latin typeface="+mn-ea"/>
              </a:rPr>
              <a:t>, 20,000</a:t>
            </a:r>
            <a:r>
              <a:rPr lang="ko-KR" altLang="en-US" sz="900" dirty="0" smtClean="0">
                <a:latin typeface="+mn-ea"/>
              </a:rPr>
              <a:t>원이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기</a:t>
            </a:r>
            <a:r>
              <a:rPr lang="ko-KR" altLang="en-US" sz="900" dirty="0">
                <a:latin typeface="+mn-ea"/>
              </a:rPr>
              <a:t>부</a:t>
            </a:r>
            <a:r>
              <a:rPr lang="ko-KR" altLang="en-US" sz="900" dirty="0" smtClean="0">
                <a:latin typeface="+mn-ea"/>
              </a:rPr>
              <a:t>되었습니다</a:t>
            </a:r>
            <a:r>
              <a:rPr lang="en-US" altLang="ko-KR" sz="900" dirty="0" smtClean="0">
                <a:latin typeface="+mn-ea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900" dirty="0" smtClean="0">
                <a:latin typeface="+mn-ea"/>
              </a:rPr>
              <a:t>감사합니다</a:t>
            </a:r>
            <a:r>
              <a:rPr lang="en-US" altLang="ko-KR" sz="900" dirty="0" smtClean="0">
                <a:latin typeface="+mn-ea"/>
              </a:rPr>
              <a:t>.</a:t>
            </a:r>
          </a:p>
        </p:txBody>
      </p:sp>
      <p:sp>
        <p:nvSpPr>
          <p:cNvPr id="189" name="Close Window"/>
          <p:cNvSpPr>
            <a:spLocks noChangeAspect="1" noEditPoints="1"/>
          </p:cNvSpPr>
          <p:nvPr/>
        </p:nvSpPr>
        <p:spPr bwMode="auto">
          <a:xfrm>
            <a:off x="572023" y="17368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59832" y="737748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584" y="4765781"/>
            <a:ext cx="155799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홈으로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4060" y="29405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87624" y="29405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4057" y="46757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1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7181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3779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1.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기본정보 입력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로그인 회원의 경우 회원가입 시 등록한 정보 자동으로 기입된 상태로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이름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한글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전화번호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이메일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영문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이메일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 검색 버튼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우편번호 검색 창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 검색 창에서 선택한 우편번호 자동 기입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 검색 창에서 선택한 상세 주소 자동 기입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상세주소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입력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 가능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항목이 작성되면 활성화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[sponsor_pay_reg_2]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46234" y="16796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9116" y="15613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5374" y="2125031"/>
            <a:ext cx="1362874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b="1" dirty="0" smtClean="0">
                <a:latin typeface="+mn-ea"/>
              </a:rPr>
              <a:t>STEP 1. </a:t>
            </a:r>
            <a:r>
              <a:rPr lang="ko-KR" altLang="en-US" sz="900" b="1" dirty="0" smtClean="0">
                <a:latin typeface="+mn-ea"/>
              </a:rPr>
              <a:t>기본 정보 입력</a:t>
            </a:r>
            <a:endParaRPr lang="ko-KR" altLang="en-US" sz="900" b="1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2946" y="2780928"/>
            <a:ext cx="2002726" cy="1925632"/>
            <a:chOff x="697066" y="2780928"/>
            <a:chExt cx="2002726" cy="1925632"/>
          </a:xfrm>
        </p:grpSpPr>
        <p:sp>
          <p:nvSpPr>
            <p:cNvPr id="48" name="직사각형 47"/>
            <p:cNvSpPr/>
            <p:nvPr/>
          </p:nvSpPr>
          <p:spPr>
            <a:xfrm>
              <a:off x="1198523" y="2780928"/>
              <a:ext cx="1015093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7066" y="2780928"/>
              <a:ext cx="504056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이름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523" y="3059668"/>
              <a:ext cx="1257868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97066" y="3068960"/>
              <a:ext cx="607198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전화번호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98523" y="3356992"/>
              <a:ext cx="1257868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97066" y="3356992"/>
              <a:ext cx="504056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이메일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00208" y="4005064"/>
              <a:ext cx="1653913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00209" y="4264296"/>
              <a:ext cx="1656184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81558" y="3686835"/>
              <a:ext cx="604235" cy="2462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우편번호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54783" y="3686833"/>
              <a:ext cx="697725" cy="246221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800" dirty="0" smtClean="0">
                  <a:solidFill>
                    <a:srgbClr val="262626"/>
                  </a:solidFill>
                  <a:latin typeface="나눔고딕" pitchFamily="50" charset="-127"/>
                  <a:ea typeface="나눔고딕" pitchFamily="50" charset="-127"/>
                </a:rPr>
                <a:t>우편번호 검색</a:t>
              </a:r>
              <a:endParaRPr lang="ko-KR" altLang="en-US" sz="800" dirty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44224" y="4509120"/>
              <a:ext cx="1755568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정기소식지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기부금 영수증 등이 발송됩니다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6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97066" y="3686833"/>
              <a:ext cx="504056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주소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2271480" y="1693646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  <p:sp>
        <p:nvSpPr>
          <p:cNvPr id="189" name="Close Window"/>
          <p:cNvSpPr>
            <a:spLocks noChangeAspect="1" noEditPoints="1"/>
          </p:cNvSpPr>
          <p:nvPr/>
        </p:nvSpPr>
        <p:spPr bwMode="auto">
          <a:xfrm>
            <a:off x="572023" y="1765583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966545" y="26738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69" name="타원 68"/>
          <p:cNvSpPr/>
          <p:nvPr/>
        </p:nvSpPr>
        <p:spPr>
          <a:xfrm>
            <a:off x="966545" y="30183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0" name="타원 69"/>
          <p:cNvSpPr/>
          <p:nvPr/>
        </p:nvSpPr>
        <p:spPr>
          <a:xfrm>
            <a:off x="971086" y="33331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71" name="타원 70"/>
          <p:cNvSpPr/>
          <p:nvPr/>
        </p:nvSpPr>
        <p:spPr>
          <a:xfrm>
            <a:off x="1613337" y="35927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72" name="타원 71"/>
          <p:cNvSpPr/>
          <p:nvPr/>
        </p:nvSpPr>
        <p:spPr>
          <a:xfrm>
            <a:off x="942301" y="36055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73" name="타원 72"/>
          <p:cNvSpPr/>
          <p:nvPr/>
        </p:nvSpPr>
        <p:spPr>
          <a:xfrm>
            <a:off x="659116" y="39339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74" name="타원 73"/>
          <p:cNvSpPr/>
          <p:nvPr/>
        </p:nvSpPr>
        <p:spPr>
          <a:xfrm>
            <a:off x="665238" y="42107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75" name="타원 74"/>
          <p:cNvSpPr/>
          <p:nvPr/>
        </p:nvSpPr>
        <p:spPr>
          <a:xfrm>
            <a:off x="2158248" y="169364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76" name="직사각형 75"/>
          <p:cNvSpPr/>
          <p:nvPr/>
        </p:nvSpPr>
        <p:spPr>
          <a:xfrm>
            <a:off x="3059832" y="737748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7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5030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5019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2.  CMS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이체 정보 입력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회비유형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우측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드롭박스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후 선택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회비금액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우측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드롭박스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후 선택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에서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직접인력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’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을 선택할 때만 활성화 되는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활성화 된 후에는 클릭 시 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은행명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은행명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드롭박스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후 선택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계좌번호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예금주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한글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생년월일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8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자로 입력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동의 선택박스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체크됨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다음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onsor_pay_reg_3]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내용이 전부 입력되지 않았을 때 비활성화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771794" y="160805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4676" y="15053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97040" y="1637664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1179" y="2060848"/>
            <a:ext cx="1646605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b="1" dirty="0" smtClean="0">
                <a:latin typeface="+mn-ea"/>
              </a:rPr>
              <a:t>STEP 2.  CMS </a:t>
            </a:r>
            <a:r>
              <a:rPr lang="ko-KR" altLang="en-US" sz="900" b="1" dirty="0" smtClean="0">
                <a:latin typeface="+mn-ea"/>
              </a:rPr>
              <a:t>이체 정보 입력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09472" y="3377627"/>
            <a:ext cx="650671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계좌정보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5" name="Drop-down Field"/>
          <p:cNvGrpSpPr/>
          <p:nvPr/>
        </p:nvGrpSpPr>
        <p:grpSpPr>
          <a:xfrm>
            <a:off x="1088619" y="3602217"/>
            <a:ext cx="766389" cy="225703"/>
            <a:chOff x="595686" y="1261242"/>
            <a:chExt cx="766389" cy="225703"/>
          </a:xfrm>
        </p:grpSpPr>
        <p:cxnSp>
          <p:nvCxnSpPr>
            <p:cNvPr id="46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"/>
            <p:cNvSpPr txBox="1"/>
            <p:nvPr/>
          </p:nvSpPr>
          <p:spPr>
            <a:xfrm>
              <a:off x="595686" y="126124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은행</a:t>
              </a:r>
              <a:r>
                <a:rPr lang="ko-KR" altLang="en-US" sz="800" dirty="0" err="1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1053488" y="3873359"/>
            <a:ext cx="161020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계좌번호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“-”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없이 입력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53489" y="4140830"/>
            <a:ext cx="7471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예금주명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34542" y="4140830"/>
            <a:ext cx="82915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생년월일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자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2" name="Drop-down Field"/>
          <p:cNvGrpSpPr/>
          <p:nvPr/>
        </p:nvGrpSpPr>
        <p:grpSpPr>
          <a:xfrm>
            <a:off x="1621607" y="2566955"/>
            <a:ext cx="1006478" cy="225703"/>
            <a:chOff x="595686" y="1261242"/>
            <a:chExt cx="766389" cy="225703"/>
          </a:xfrm>
        </p:grpSpPr>
        <p:cxnSp>
          <p:nvCxnSpPr>
            <p:cNvPr id="53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"/>
            <p:cNvSpPr txBox="1"/>
            <p:nvPr/>
          </p:nvSpPr>
          <p:spPr>
            <a:xfrm>
              <a:off x="595686" y="126124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유형을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901527" y="2595218"/>
            <a:ext cx="650671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회비유형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01527" y="2926995"/>
            <a:ext cx="650671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회비금액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8" name="Drop-down Field"/>
          <p:cNvGrpSpPr/>
          <p:nvPr/>
        </p:nvGrpSpPr>
        <p:grpSpPr>
          <a:xfrm>
            <a:off x="1621607" y="2900721"/>
            <a:ext cx="1006478" cy="348813"/>
            <a:chOff x="595686" y="1261242"/>
            <a:chExt cx="766389" cy="348813"/>
          </a:xfrm>
        </p:grpSpPr>
        <p:cxnSp>
          <p:nvCxnSpPr>
            <p:cNvPr id="59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"/>
            <p:cNvSpPr txBox="1"/>
            <p:nvPr/>
          </p:nvSpPr>
          <p:spPr>
            <a:xfrm>
              <a:off x="595686" y="1261242"/>
              <a:ext cx="766389" cy="34881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827584" y="4503770"/>
            <a:ext cx="2076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본인은 녹색교통운동 회원으로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CMS(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자동이체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이용한 회비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납부에 동의합니다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Checkbox"/>
          <p:cNvSpPr>
            <a:spLocks noChangeAspect="1" noEditPoints="1"/>
          </p:cNvSpPr>
          <p:nvPr/>
        </p:nvSpPr>
        <p:spPr bwMode="auto">
          <a:xfrm>
            <a:off x="2327561" y="4794863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Label" descr="&lt;SmartSettings&gt;&lt;SmartResize anchorLeft=&quot;Absolute&quot; anchorTop=&quot;Absolute&quot; anchorRight=&quot;Absolute&quot; anchorBottom=&quot;Absolute&quot; /&gt;&lt;/SmartSettings&gt;"/>
          <p:cNvSpPr txBox="1"/>
          <p:nvPr>
            <p:custDataLst>
              <p:tags r:id="rId1"/>
            </p:custDataLst>
          </p:nvPr>
        </p:nvSpPr>
        <p:spPr>
          <a:xfrm>
            <a:off x="2399569" y="4745710"/>
            <a:ext cx="340093" cy="196977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</a:t>
            </a:r>
            <a:r>
              <a:rPr lang="ko-KR" altLang="en-US" sz="8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</a:t>
            </a:r>
            <a:endParaRPr lang="en-US" sz="8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Close Window"/>
          <p:cNvSpPr>
            <a:spLocks noChangeAspect="1" noEditPoints="1"/>
          </p:cNvSpPr>
          <p:nvPr/>
        </p:nvSpPr>
        <p:spPr bwMode="auto">
          <a:xfrm>
            <a:off x="841355" y="166948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grpSp>
        <p:nvGrpSpPr>
          <p:cNvPr id="71" name="Drop-down Field"/>
          <p:cNvGrpSpPr/>
          <p:nvPr/>
        </p:nvGrpSpPr>
        <p:grpSpPr>
          <a:xfrm>
            <a:off x="3950286" y="1556793"/>
            <a:ext cx="1221625" cy="379998"/>
            <a:chOff x="595686" y="1346782"/>
            <a:chExt cx="781647" cy="225703"/>
          </a:xfrm>
        </p:grpSpPr>
        <p:cxnSp>
          <p:nvCxnSpPr>
            <p:cNvPr id="72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"/>
            <p:cNvSpPr txBox="1"/>
            <p:nvPr/>
          </p:nvSpPr>
          <p:spPr>
            <a:xfrm>
              <a:off x="610944" y="134678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유형을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rop-down Arrow"/>
            <p:cNvSpPr>
              <a:spLocks noChangeAspect="1"/>
            </p:cNvSpPr>
            <p:nvPr/>
          </p:nvSpPr>
          <p:spPr bwMode="auto">
            <a:xfrm>
              <a:off x="1250953" y="1398703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Drop-down Field"/>
          <p:cNvGrpSpPr/>
          <p:nvPr/>
        </p:nvGrpSpPr>
        <p:grpSpPr>
          <a:xfrm>
            <a:off x="4130286" y="2781290"/>
            <a:ext cx="1006478" cy="348813"/>
            <a:chOff x="595686" y="1261242"/>
            <a:chExt cx="766389" cy="348813"/>
          </a:xfrm>
        </p:grpSpPr>
        <p:cxnSp>
          <p:nvCxnSpPr>
            <p:cNvPr id="78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"/>
            <p:cNvSpPr txBox="1"/>
            <p:nvPr/>
          </p:nvSpPr>
          <p:spPr>
            <a:xfrm>
              <a:off x="595686" y="1261242"/>
              <a:ext cx="766389" cy="34881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Drop-Down Menu"/>
          <p:cNvGrpSpPr/>
          <p:nvPr/>
        </p:nvGrpSpPr>
        <p:grpSpPr>
          <a:xfrm>
            <a:off x="3406067" y="4005738"/>
            <a:ext cx="767955" cy="2159566"/>
            <a:chOff x="595686" y="1502667"/>
            <a:chExt cx="1368150" cy="2159566"/>
          </a:xfrm>
        </p:grpSpPr>
        <p:sp>
          <p:nvSpPr>
            <p:cNvPr id="95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595686" y="1502667"/>
              <a:ext cx="1368150" cy="21595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국민은행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기업은</a:t>
              </a: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행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신한은행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외환은행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우리은행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하나은행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한국씨티은행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제일은행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농협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새마을금고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수협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신협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우체국은행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산업은행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6" y="1682198"/>
              <a:ext cx="1368150" cy="165672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9" name="Drop-Down Menu"/>
          <p:cNvGrpSpPr/>
          <p:nvPr/>
        </p:nvGrpSpPr>
        <p:grpSpPr>
          <a:xfrm>
            <a:off x="3947106" y="1838210"/>
            <a:ext cx="1200958" cy="523220"/>
            <a:chOff x="595686" y="1502667"/>
            <a:chExt cx="1639499" cy="523220"/>
          </a:xfrm>
        </p:grpSpPr>
        <p:sp>
          <p:nvSpPr>
            <p:cNvPr id="100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595686" y="1502667"/>
              <a:ext cx="1639499" cy="52322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월회비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월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1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만원이상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  <a:endParaRPr lang="en-US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연회비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연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5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만원이상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  <a:endParaRPr lang="en-US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평생회비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(100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 이상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101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595686" y="1683177"/>
              <a:ext cx="1639499" cy="165672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Drop-Down Menu"/>
          <p:cNvGrpSpPr/>
          <p:nvPr/>
        </p:nvGrpSpPr>
        <p:grpSpPr>
          <a:xfrm>
            <a:off x="4130286" y="3056253"/>
            <a:ext cx="1200958" cy="671979"/>
            <a:chOff x="595686" y="1502667"/>
            <a:chExt cx="1639499" cy="671979"/>
          </a:xfrm>
        </p:grpSpPr>
        <p:sp>
          <p:nvSpPr>
            <p:cNvPr id="103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595686" y="1502667"/>
              <a:ext cx="1639499" cy="6719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1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</a:t>
              </a:r>
              <a:endParaRPr lang="en-US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2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</a:t>
              </a:r>
              <a:endParaRPr lang="en-US" altLang="ko-KR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3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</a:t>
              </a:r>
              <a:endParaRPr lang="en-US" altLang="ko-KR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기타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직접입력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  <a:endParaRPr lang="en-US" altLang="ko-KR" sz="800" noProof="1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4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595686" y="1683177"/>
              <a:ext cx="1639499" cy="165672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621608" y="3161603"/>
            <a:ext cx="1006478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직접 입력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06" name="Drop-down Field"/>
          <p:cNvGrpSpPr/>
          <p:nvPr/>
        </p:nvGrpSpPr>
        <p:grpSpPr>
          <a:xfrm>
            <a:off x="3407633" y="3748244"/>
            <a:ext cx="766389" cy="225703"/>
            <a:chOff x="595686" y="1261242"/>
            <a:chExt cx="766389" cy="225703"/>
          </a:xfrm>
        </p:grpSpPr>
        <p:cxnSp>
          <p:nvCxnSpPr>
            <p:cNvPr id="107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"/>
            <p:cNvSpPr txBox="1"/>
            <p:nvPr/>
          </p:nvSpPr>
          <p:spPr>
            <a:xfrm>
              <a:off x="595686" y="126124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은행</a:t>
              </a:r>
              <a:r>
                <a:rPr lang="ko-KR" altLang="en-US" sz="800" dirty="0" err="1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0" name="타원 109"/>
          <p:cNvSpPr/>
          <p:nvPr/>
        </p:nvSpPr>
        <p:spPr>
          <a:xfrm>
            <a:off x="1427084" y="24964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27084" y="28873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427084" y="31264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861679" y="36163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861679" y="38733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861679" y="41608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114058" y="47611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01731" y="16080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꺾인 연결선 7"/>
          <p:cNvCxnSpPr>
            <a:stCxn id="54" idx="3"/>
          </p:cNvCxnSpPr>
          <p:nvPr/>
        </p:nvCxnSpPr>
        <p:spPr>
          <a:xfrm flipV="1">
            <a:off x="2628085" y="1644208"/>
            <a:ext cx="1295843" cy="10355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/>
          <p:nvPr/>
        </p:nvCxnSpPr>
        <p:spPr>
          <a:xfrm flipV="1">
            <a:off x="2663694" y="2886501"/>
            <a:ext cx="1328276" cy="15192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/>
          <p:nvPr/>
        </p:nvCxnSpPr>
        <p:spPr>
          <a:xfrm>
            <a:off x="1915257" y="3733194"/>
            <a:ext cx="1412575" cy="1527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0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1088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25999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3. 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기부금 영수증 발행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기부금 영수증 발행 여부 선택 전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비활성화 상태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기부금영수증 발행여부 선택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발행 선택 시 하단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활성화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3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수령자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이름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한글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3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 영수증 수령인의 주민등록 번호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입력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3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주민등록번호 뒷자리는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*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 버튼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데이터 저장되며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sponsor_pay_reg_4]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80822" y="1639471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2060848"/>
            <a:ext cx="1548822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b="1" dirty="0" smtClean="0">
                <a:latin typeface="+mn-ea"/>
              </a:rPr>
              <a:t>STEP 3. </a:t>
            </a:r>
            <a:r>
              <a:rPr lang="ko-KR" altLang="en-US" sz="900" b="1" dirty="0" smtClean="0">
                <a:latin typeface="+mn-ea"/>
              </a:rPr>
              <a:t>기부금 영수증 발행</a:t>
            </a:r>
            <a:endParaRPr lang="ko-KR" altLang="en-US" sz="900" b="1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27843" y="2993158"/>
            <a:ext cx="1170349" cy="369563"/>
            <a:chOff x="1232996" y="2486781"/>
            <a:chExt cx="1249174" cy="394454"/>
          </a:xfrm>
        </p:grpSpPr>
        <p:grpSp>
          <p:nvGrpSpPr>
            <p:cNvPr id="2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/>
            <p:cNvGrpSpPr/>
            <p:nvPr>
              <p:custDataLst>
                <p:tags r:id="rId1"/>
              </p:custDataLst>
            </p:nvPr>
          </p:nvGrpSpPr>
          <p:grpSpPr>
            <a:xfrm>
              <a:off x="1232996" y="2486781"/>
              <a:ext cx="1042149" cy="193819"/>
              <a:chOff x="593892" y="1594437"/>
              <a:chExt cx="1042149" cy="193819"/>
            </a:xfrm>
          </p:grpSpPr>
          <p:sp>
            <p:nvSpPr>
              <p:cNvPr id="24" name="Circle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6"/>
                </p:custDataLst>
              </p:nvPr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heck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7"/>
                </p:custDataLst>
              </p:nvPr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Label" descr="&lt;SmartSettings&gt;&lt;SmartResize anchorLeft=&quot;Absolute&quot; anchorTop=&quot;Absolute&quot; anchorRight=&quot;Absolute&quot; anchorBottom=&quot;Absolute&quot; /&gt;&lt;/SmartSettings&gt;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27242" y="1594437"/>
                <a:ext cx="908799" cy="193819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7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기부금영수증 발행</a:t>
                </a:r>
                <a:endParaRPr lang="en-US" sz="700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/>
            <p:cNvGrpSpPr/>
            <p:nvPr>
              <p:custDataLst>
                <p:tags r:id="rId2"/>
              </p:custDataLst>
            </p:nvPr>
          </p:nvGrpSpPr>
          <p:grpSpPr>
            <a:xfrm>
              <a:off x="1232996" y="2687416"/>
              <a:ext cx="1249174" cy="193819"/>
              <a:chOff x="593892" y="1594437"/>
              <a:chExt cx="1249174" cy="193819"/>
            </a:xfrm>
          </p:grpSpPr>
          <p:sp>
            <p:nvSpPr>
              <p:cNvPr id="33" name="Circle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3"/>
                </p:custDataLst>
              </p:nvPr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Check" descr="&lt;SmartSettings&gt;&lt;SmartResize anchorLeft=&quot;Absolute&quot; anchorTop=&quot;None&quot; anchorRight=&quot;None&quot; anchorBottom=&quot;None&quot; /&gt;&lt;/SmartSettings&gt;" hidden="1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Label" descr="&lt;SmartSettings&gt;&lt;SmartResize anchorLeft=&quot;Absolute&quot; anchorTop=&quot;Absolute&quot; anchorRight=&quot;Absolute&quot; anchorBottom=&quot;Absolute&quot; /&gt;&lt;/SmartSettings&gt;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27242" y="1594437"/>
                <a:ext cx="1115824" cy="193819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7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기부금영수증 발행 </a:t>
                </a:r>
                <a:r>
                  <a:rPr lang="ko-KR" altLang="en-US" sz="700" dirty="0" err="1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안함</a:t>
                </a:r>
                <a:endParaRPr lang="en-US" sz="700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883937" y="3429000"/>
            <a:ext cx="1383807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기부금 영수증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수령자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이름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9120" y="4032360"/>
            <a:ext cx="1721009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기부금 영수증 수령인 주민등록번호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65261" y="4248384"/>
            <a:ext cx="7065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48752" y="4248384"/>
            <a:ext cx="75104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*******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61494" y="4246982"/>
            <a:ext cx="2872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―</a:t>
            </a:r>
            <a:endParaRPr lang="ko-KR" altLang="en-US" dirty="0"/>
          </a:p>
        </p:txBody>
      </p:sp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8172" y="2432501"/>
            <a:ext cx="20505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기부금영수증을 원하실 경우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체크해주세요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7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국세청 연말정산간소화 서비스 이용은 원치 않으나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기부금영수증을 받고 싶으신 분은 우편으로 보내드립니다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1514" y="3645024"/>
            <a:ext cx="19622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기부금영수증 발급 받으실 분이 기부자와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다를 경우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영수증 </a:t>
            </a:r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수령자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개인정보를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기재해주세요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72422" y="3429000"/>
            <a:ext cx="627370" cy="1899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5944" y="4475000"/>
            <a:ext cx="1885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국세청 연말정산 간소화 서비스를 통한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기부금 영수증 </a:t>
            </a:r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발행시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주민번호가 꼭 필요합니다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11112" y="29314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982422" y="33477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83937" y="4176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20129" y="15999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893467" y="4176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5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3760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sponsor_pay_reg_4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760721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4. 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홈으로  버튼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클릭시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458" y="2978960"/>
            <a:ext cx="2383807" cy="25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00" dirty="0" smtClean="0">
                <a:latin typeface="+mn-ea"/>
              </a:rPr>
              <a:t>정기후원 정보등록이 완료되었습니다</a:t>
            </a:r>
            <a:r>
              <a:rPr lang="en-US" altLang="ko-KR" sz="900" dirty="0" smtClean="0">
                <a:latin typeface="+mn-ea"/>
              </a:rPr>
              <a:t>.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48498" y="4750860"/>
            <a:ext cx="155799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홈으로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58498" y="46608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4188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sponsor_point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584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포인트로 후원하기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클릭 시 이전 페이지로 이동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현황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주행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 자전거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기부할 포인트 영역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11)+12)+13)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값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4-1) 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영역에서 포인트 값 조정하면 바로 반영됨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 막대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포인트 대비 기부 포인트 높이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5-1) 4)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의 값에 따라 막대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5-2) 4)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의 값이 상승하면 막대 크기도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늘어나야함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포인트로 후원하기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 설정 영역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–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포인트 값이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씩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줄어듬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범위 설정 버튼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터치 후 드래그 하면 포인트 값이 설정됨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+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포인트 값이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씩 늘어남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사용할 주행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(8,9,10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에서 설정한 값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사용할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사용할 이전 자전거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해당영역 닫힘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후원하기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해당 포인트 차감되고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[sponsor_point_2]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24920" y="167511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포인트로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Close Window"/>
          <p:cNvSpPr>
            <a:spLocks noChangeAspect="1" noEditPoints="1"/>
          </p:cNvSpPr>
          <p:nvPr/>
        </p:nvSpPr>
        <p:spPr bwMode="auto">
          <a:xfrm>
            <a:off x="578849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80" name="정육면체 79"/>
          <p:cNvSpPr/>
          <p:nvPr/>
        </p:nvSpPr>
        <p:spPr>
          <a:xfrm>
            <a:off x="937782" y="3861048"/>
            <a:ext cx="485107" cy="866684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정육면체 80"/>
          <p:cNvSpPr/>
          <p:nvPr/>
        </p:nvSpPr>
        <p:spPr>
          <a:xfrm>
            <a:off x="1801878" y="4604482"/>
            <a:ext cx="485107" cy="103450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59833" y="4161528"/>
            <a:ext cx="5631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▶▶▶▶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756" y="4735172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기부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105392" y="4198549"/>
            <a:ext cx="5606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985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5105392" y="4628956"/>
            <a:ext cx="5606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3600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105392" y="5017399"/>
            <a:ext cx="5606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8248" y="3922177"/>
            <a:ext cx="2325725" cy="1620176"/>
            <a:chOff x="3232648" y="3922177"/>
            <a:chExt cx="2325725" cy="1620176"/>
          </a:xfrm>
        </p:grpSpPr>
        <p:sp>
          <p:nvSpPr>
            <p:cNvPr id="59" name="직사각형 58"/>
            <p:cNvSpPr/>
            <p:nvPr/>
          </p:nvSpPr>
          <p:spPr>
            <a:xfrm>
              <a:off x="3386897" y="3922177"/>
              <a:ext cx="2171476" cy="16201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394164" y="4008585"/>
              <a:ext cx="2164209" cy="318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" name="Add Button"/>
            <p:cNvGrpSpPr>
              <a:grpSpLocks noChangeAspect="1"/>
            </p:cNvGrpSpPr>
            <p:nvPr/>
          </p:nvGrpSpPr>
          <p:grpSpPr>
            <a:xfrm>
              <a:off x="5292900" y="4075508"/>
              <a:ext cx="157163" cy="157162"/>
              <a:chOff x="9096375" y="2044700"/>
              <a:chExt cx="157163" cy="157162"/>
            </a:xfrm>
          </p:grpSpPr>
          <p:sp>
            <p:nvSpPr>
              <p:cNvPr id="93" name="Circle"/>
              <p:cNvSpPr>
                <a:spLocks noChangeAspect="1" noEditPoints="1"/>
              </p:cNvSpPr>
              <p:nvPr/>
            </p:nvSpPr>
            <p:spPr bwMode="auto">
              <a:xfrm>
                <a:off x="9096375" y="2044700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Add"/>
              <p:cNvSpPr>
                <a:spLocks noChangeAspect="1"/>
              </p:cNvSpPr>
              <p:nvPr/>
            </p:nvSpPr>
            <p:spPr bwMode="auto">
              <a:xfrm>
                <a:off x="9135269" y="2084388"/>
                <a:ext cx="79375" cy="77787"/>
              </a:xfrm>
              <a:custGeom>
                <a:avLst/>
                <a:gdLst>
                  <a:gd name="T0" fmla="*/ 50 w 50"/>
                  <a:gd name="T1" fmla="*/ 22 h 49"/>
                  <a:gd name="T2" fmla="*/ 27 w 50"/>
                  <a:gd name="T3" fmla="*/ 22 h 49"/>
                  <a:gd name="T4" fmla="*/ 27 w 50"/>
                  <a:gd name="T5" fmla="*/ 0 h 49"/>
                  <a:gd name="T6" fmla="*/ 23 w 50"/>
                  <a:gd name="T7" fmla="*/ 0 h 49"/>
                  <a:gd name="T8" fmla="*/ 23 w 50"/>
                  <a:gd name="T9" fmla="*/ 22 h 49"/>
                  <a:gd name="T10" fmla="*/ 0 w 50"/>
                  <a:gd name="T11" fmla="*/ 22 h 49"/>
                  <a:gd name="T12" fmla="*/ 0 w 50"/>
                  <a:gd name="T13" fmla="*/ 27 h 49"/>
                  <a:gd name="T14" fmla="*/ 23 w 50"/>
                  <a:gd name="T15" fmla="*/ 27 h 49"/>
                  <a:gd name="T16" fmla="*/ 23 w 50"/>
                  <a:gd name="T17" fmla="*/ 49 h 49"/>
                  <a:gd name="T18" fmla="*/ 27 w 50"/>
                  <a:gd name="T19" fmla="*/ 49 h 49"/>
                  <a:gd name="T20" fmla="*/ 27 w 50"/>
                  <a:gd name="T21" fmla="*/ 27 h 49"/>
                  <a:gd name="T22" fmla="*/ 50 w 50"/>
                  <a:gd name="T23" fmla="*/ 27 h 49"/>
                  <a:gd name="T24" fmla="*/ 50 w 50"/>
                  <a:gd name="T2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50" y="22"/>
                    </a:moveTo>
                    <a:lnTo>
                      <a:pt x="27" y="2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23" y="22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23" y="27"/>
                    </a:lnTo>
                    <a:lnTo>
                      <a:pt x="23" y="49"/>
                    </a:lnTo>
                    <a:lnTo>
                      <a:pt x="27" y="49"/>
                    </a:lnTo>
                    <a:lnTo>
                      <a:pt x="27" y="27"/>
                    </a:lnTo>
                    <a:lnTo>
                      <a:pt x="50" y="27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5" name="직사각형 94"/>
            <p:cNvSpPr/>
            <p:nvPr/>
          </p:nvSpPr>
          <p:spPr>
            <a:xfrm>
              <a:off x="3232648" y="4054062"/>
              <a:ext cx="97485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주행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4089531" y="4075508"/>
              <a:ext cx="157163" cy="157162"/>
              <a:chOff x="2831425" y="4504358"/>
              <a:chExt cx="157163" cy="157162"/>
            </a:xfrm>
          </p:grpSpPr>
          <p:sp>
            <p:nvSpPr>
              <p:cNvPr id="97" name="Circle"/>
              <p:cNvSpPr>
                <a:spLocks noChangeAspect="1" noEditPoints="1"/>
              </p:cNvSpPr>
              <p:nvPr/>
            </p:nvSpPr>
            <p:spPr bwMode="auto">
              <a:xfrm>
                <a:off x="2831425" y="4504358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2874002" y="4582939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3394164" y="4420204"/>
              <a:ext cx="2164209" cy="318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" name="Add Button"/>
            <p:cNvGrpSpPr>
              <a:grpSpLocks noChangeAspect="1"/>
            </p:cNvGrpSpPr>
            <p:nvPr/>
          </p:nvGrpSpPr>
          <p:grpSpPr>
            <a:xfrm>
              <a:off x="5292900" y="4487127"/>
              <a:ext cx="157163" cy="157162"/>
              <a:chOff x="9096375" y="2044700"/>
              <a:chExt cx="157163" cy="157162"/>
            </a:xfrm>
          </p:grpSpPr>
          <p:sp>
            <p:nvSpPr>
              <p:cNvPr id="101" name="Circle"/>
              <p:cNvSpPr>
                <a:spLocks noChangeAspect="1" noEditPoints="1"/>
              </p:cNvSpPr>
              <p:nvPr/>
            </p:nvSpPr>
            <p:spPr bwMode="auto">
              <a:xfrm>
                <a:off x="9096375" y="2044700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Add"/>
              <p:cNvSpPr>
                <a:spLocks noChangeAspect="1"/>
              </p:cNvSpPr>
              <p:nvPr/>
            </p:nvSpPr>
            <p:spPr bwMode="auto">
              <a:xfrm>
                <a:off x="9135269" y="2084388"/>
                <a:ext cx="79375" cy="77787"/>
              </a:xfrm>
              <a:custGeom>
                <a:avLst/>
                <a:gdLst>
                  <a:gd name="T0" fmla="*/ 50 w 50"/>
                  <a:gd name="T1" fmla="*/ 22 h 49"/>
                  <a:gd name="T2" fmla="*/ 27 w 50"/>
                  <a:gd name="T3" fmla="*/ 22 h 49"/>
                  <a:gd name="T4" fmla="*/ 27 w 50"/>
                  <a:gd name="T5" fmla="*/ 0 h 49"/>
                  <a:gd name="T6" fmla="*/ 23 w 50"/>
                  <a:gd name="T7" fmla="*/ 0 h 49"/>
                  <a:gd name="T8" fmla="*/ 23 w 50"/>
                  <a:gd name="T9" fmla="*/ 22 h 49"/>
                  <a:gd name="T10" fmla="*/ 0 w 50"/>
                  <a:gd name="T11" fmla="*/ 22 h 49"/>
                  <a:gd name="T12" fmla="*/ 0 w 50"/>
                  <a:gd name="T13" fmla="*/ 27 h 49"/>
                  <a:gd name="T14" fmla="*/ 23 w 50"/>
                  <a:gd name="T15" fmla="*/ 27 h 49"/>
                  <a:gd name="T16" fmla="*/ 23 w 50"/>
                  <a:gd name="T17" fmla="*/ 49 h 49"/>
                  <a:gd name="T18" fmla="*/ 27 w 50"/>
                  <a:gd name="T19" fmla="*/ 49 h 49"/>
                  <a:gd name="T20" fmla="*/ 27 w 50"/>
                  <a:gd name="T21" fmla="*/ 27 h 49"/>
                  <a:gd name="T22" fmla="*/ 50 w 50"/>
                  <a:gd name="T23" fmla="*/ 27 h 49"/>
                  <a:gd name="T24" fmla="*/ 50 w 50"/>
                  <a:gd name="T2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50" y="22"/>
                    </a:moveTo>
                    <a:lnTo>
                      <a:pt x="27" y="2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23" y="22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23" y="27"/>
                    </a:lnTo>
                    <a:lnTo>
                      <a:pt x="23" y="49"/>
                    </a:lnTo>
                    <a:lnTo>
                      <a:pt x="27" y="49"/>
                    </a:lnTo>
                    <a:lnTo>
                      <a:pt x="27" y="27"/>
                    </a:lnTo>
                    <a:lnTo>
                      <a:pt x="50" y="27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3" name="직사각형 102"/>
            <p:cNvSpPr/>
            <p:nvPr/>
          </p:nvSpPr>
          <p:spPr>
            <a:xfrm>
              <a:off x="3232648" y="4465681"/>
              <a:ext cx="97485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환</a:t>
              </a:r>
              <a:r>
                <a:rPr lang="ko-KR" altLang="en-US" sz="700" b="1" dirty="0" err="1">
                  <a:latin typeface="나눔고딕" pitchFamily="50" charset="-127"/>
                  <a:ea typeface="나눔고딕" pitchFamily="50" charset="-127"/>
                </a:rPr>
                <a:t>승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4089531" y="4487127"/>
              <a:ext cx="157163" cy="157162"/>
              <a:chOff x="2831425" y="4504358"/>
              <a:chExt cx="157163" cy="157162"/>
            </a:xfrm>
          </p:grpSpPr>
          <p:sp>
            <p:nvSpPr>
              <p:cNvPr id="105" name="Circle"/>
              <p:cNvSpPr>
                <a:spLocks noChangeAspect="1" noEditPoints="1"/>
              </p:cNvSpPr>
              <p:nvPr/>
            </p:nvSpPr>
            <p:spPr bwMode="auto">
              <a:xfrm>
                <a:off x="2831425" y="4504358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2874002" y="4582939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직사각형 106"/>
            <p:cNvSpPr/>
            <p:nvPr/>
          </p:nvSpPr>
          <p:spPr>
            <a:xfrm>
              <a:off x="3394164" y="4830652"/>
              <a:ext cx="2164209" cy="318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Add Button"/>
            <p:cNvGrpSpPr>
              <a:grpSpLocks noChangeAspect="1"/>
            </p:cNvGrpSpPr>
            <p:nvPr/>
          </p:nvGrpSpPr>
          <p:grpSpPr>
            <a:xfrm>
              <a:off x="5292900" y="4897575"/>
              <a:ext cx="157163" cy="157162"/>
              <a:chOff x="9096375" y="2044700"/>
              <a:chExt cx="157163" cy="157162"/>
            </a:xfrm>
          </p:grpSpPr>
          <p:sp>
            <p:nvSpPr>
              <p:cNvPr id="109" name="Circle"/>
              <p:cNvSpPr>
                <a:spLocks noChangeAspect="1" noEditPoints="1"/>
              </p:cNvSpPr>
              <p:nvPr/>
            </p:nvSpPr>
            <p:spPr bwMode="auto">
              <a:xfrm>
                <a:off x="9096375" y="2044700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Add"/>
              <p:cNvSpPr>
                <a:spLocks noChangeAspect="1"/>
              </p:cNvSpPr>
              <p:nvPr/>
            </p:nvSpPr>
            <p:spPr bwMode="auto">
              <a:xfrm>
                <a:off x="9135269" y="2084388"/>
                <a:ext cx="79375" cy="77787"/>
              </a:xfrm>
              <a:custGeom>
                <a:avLst/>
                <a:gdLst>
                  <a:gd name="T0" fmla="*/ 50 w 50"/>
                  <a:gd name="T1" fmla="*/ 22 h 49"/>
                  <a:gd name="T2" fmla="*/ 27 w 50"/>
                  <a:gd name="T3" fmla="*/ 22 h 49"/>
                  <a:gd name="T4" fmla="*/ 27 w 50"/>
                  <a:gd name="T5" fmla="*/ 0 h 49"/>
                  <a:gd name="T6" fmla="*/ 23 w 50"/>
                  <a:gd name="T7" fmla="*/ 0 h 49"/>
                  <a:gd name="T8" fmla="*/ 23 w 50"/>
                  <a:gd name="T9" fmla="*/ 22 h 49"/>
                  <a:gd name="T10" fmla="*/ 0 w 50"/>
                  <a:gd name="T11" fmla="*/ 22 h 49"/>
                  <a:gd name="T12" fmla="*/ 0 w 50"/>
                  <a:gd name="T13" fmla="*/ 27 h 49"/>
                  <a:gd name="T14" fmla="*/ 23 w 50"/>
                  <a:gd name="T15" fmla="*/ 27 h 49"/>
                  <a:gd name="T16" fmla="*/ 23 w 50"/>
                  <a:gd name="T17" fmla="*/ 49 h 49"/>
                  <a:gd name="T18" fmla="*/ 27 w 50"/>
                  <a:gd name="T19" fmla="*/ 49 h 49"/>
                  <a:gd name="T20" fmla="*/ 27 w 50"/>
                  <a:gd name="T21" fmla="*/ 27 h 49"/>
                  <a:gd name="T22" fmla="*/ 50 w 50"/>
                  <a:gd name="T23" fmla="*/ 27 h 49"/>
                  <a:gd name="T24" fmla="*/ 50 w 50"/>
                  <a:gd name="T2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50" y="22"/>
                    </a:moveTo>
                    <a:lnTo>
                      <a:pt x="27" y="2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23" y="22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23" y="27"/>
                    </a:lnTo>
                    <a:lnTo>
                      <a:pt x="23" y="49"/>
                    </a:lnTo>
                    <a:lnTo>
                      <a:pt x="27" y="49"/>
                    </a:lnTo>
                    <a:lnTo>
                      <a:pt x="27" y="27"/>
                    </a:lnTo>
                    <a:lnTo>
                      <a:pt x="50" y="27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2" name="직사각형 111"/>
            <p:cNvSpPr/>
            <p:nvPr/>
          </p:nvSpPr>
          <p:spPr>
            <a:xfrm>
              <a:off x="3232648" y="4876129"/>
              <a:ext cx="97485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이</a:t>
              </a:r>
              <a:r>
                <a:rPr lang="ko-KR" altLang="en-US" sz="700" b="1" dirty="0">
                  <a:latin typeface="나눔고딕" pitchFamily="50" charset="-127"/>
                  <a:ea typeface="나눔고딕" pitchFamily="50" charset="-127"/>
                </a:rPr>
                <a:t>전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4089531" y="4897575"/>
              <a:ext cx="157163" cy="157162"/>
              <a:chOff x="2831425" y="4504358"/>
              <a:chExt cx="157163" cy="157162"/>
            </a:xfrm>
          </p:grpSpPr>
          <p:sp>
            <p:nvSpPr>
              <p:cNvPr id="127" name="Circle"/>
              <p:cNvSpPr>
                <a:spLocks noChangeAspect="1" noEditPoints="1"/>
              </p:cNvSpPr>
              <p:nvPr/>
            </p:nvSpPr>
            <p:spPr bwMode="auto">
              <a:xfrm>
                <a:off x="2831425" y="4504358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>
                <a:off x="2874002" y="4582939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직선 연결선 128"/>
            <p:cNvCxnSpPr/>
            <p:nvPr/>
          </p:nvCxnSpPr>
          <p:spPr>
            <a:xfrm>
              <a:off x="4292258" y="4159841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4292258" y="4575335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4292258" y="4974668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직사각형 132"/>
            <p:cNvSpPr/>
            <p:nvPr/>
          </p:nvSpPr>
          <p:spPr>
            <a:xfrm>
              <a:off x="4025272" y="4190772"/>
              <a:ext cx="31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 smtClean="0"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7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025272" y="4621179"/>
              <a:ext cx="31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 smtClean="0"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700" dirty="0"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4292258" y="4986544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4025272" y="5017399"/>
              <a:ext cx="31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 smtClean="0"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7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364391" y="4077344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4364391" y="4480318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4364391" y="4910737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449208" y="4182580"/>
              <a:ext cx="56069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200</a:t>
              </a:r>
              <a:endParaRPr lang="ko-KR" altLang="en-US" sz="7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441632" y="4621178"/>
              <a:ext cx="56069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200</a:t>
              </a:r>
              <a:endParaRPr lang="ko-KR" altLang="en-US" sz="7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37671" y="5024340"/>
              <a:ext cx="56069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200</a:t>
              </a:r>
              <a:endParaRPr lang="ko-KR" altLang="en-US" sz="7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506808" y="5268721"/>
              <a:ext cx="929704" cy="2145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취소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514878" y="5268721"/>
              <a:ext cx="929704" cy="2145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후원하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기</a:t>
              </a:r>
            </a:p>
          </p:txBody>
        </p:sp>
      </p:grpSp>
      <p:sp>
        <p:nvSpPr>
          <p:cNvPr id="191" name="직사각형 190"/>
          <p:cNvSpPr/>
          <p:nvPr/>
        </p:nvSpPr>
        <p:spPr>
          <a:xfrm>
            <a:off x="532119" y="5212398"/>
            <a:ext cx="2188923" cy="3299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포인트로 후원하기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83568" y="4751396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smtClean="0">
                <a:latin typeface="나눔고딕" pitchFamily="50" charset="-127"/>
                <a:ea typeface="나눔고딕" pitchFamily="50" charset="-127"/>
              </a:rPr>
              <a:t>총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4400" y="2126746"/>
            <a:ext cx="2016224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     내 </a:t>
            </a:r>
            <a:r>
              <a:rPr lang="ko-KR" altLang="en-US" sz="800" b="1" dirty="0" err="1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[4,685]P</a:t>
            </a:r>
            <a:endParaRPr lang="ko-KR" altLang="en-US" sz="800" b="1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07794" y="2378194"/>
            <a:ext cx="2023173" cy="90679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  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54" name="그림 2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572" y="3017543"/>
            <a:ext cx="231665" cy="150269"/>
          </a:xfrm>
          <a:prstGeom prst="rect">
            <a:avLst/>
          </a:prstGeom>
        </p:spPr>
      </p:pic>
      <p:sp>
        <p:nvSpPr>
          <p:cNvPr id="255" name="TextBox 254"/>
          <p:cNvSpPr txBox="1"/>
          <p:nvPr/>
        </p:nvSpPr>
        <p:spPr>
          <a:xfrm>
            <a:off x="884940" y="2419906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900438" y="2697690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7" name="그룹 256"/>
          <p:cNvGrpSpPr/>
          <p:nvPr/>
        </p:nvGrpSpPr>
        <p:grpSpPr>
          <a:xfrm>
            <a:off x="1842888" y="2685750"/>
            <a:ext cx="784896" cy="261610"/>
            <a:chOff x="1566307" y="2399895"/>
            <a:chExt cx="784896" cy="261610"/>
          </a:xfrm>
        </p:grpSpPr>
        <p:sp>
          <p:nvSpPr>
            <p:cNvPr id="258" name="직사각형 257"/>
            <p:cNvSpPr/>
            <p:nvPr/>
          </p:nvSpPr>
          <p:spPr>
            <a:xfrm>
              <a:off x="2084783" y="2399895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1566307" y="2407095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3,600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1835696" y="2397718"/>
            <a:ext cx="784896" cy="261610"/>
            <a:chOff x="1541769" y="2403993"/>
            <a:chExt cx="784896" cy="261610"/>
          </a:xfrm>
        </p:grpSpPr>
        <p:sp>
          <p:nvSpPr>
            <p:cNvPr id="262" name="직사각형 261"/>
            <p:cNvSpPr/>
            <p:nvPr/>
          </p:nvSpPr>
          <p:spPr>
            <a:xfrm>
              <a:off x="2060245" y="2403993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1541769" y="2411193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985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5" name="TextBox 264"/>
          <p:cNvSpPr txBox="1"/>
          <p:nvPr/>
        </p:nvSpPr>
        <p:spPr>
          <a:xfrm>
            <a:off x="900438" y="2984956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이전 자전거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" name="그룹 265"/>
          <p:cNvGrpSpPr/>
          <p:nvPr/>
        </p:nvGrpSpPr>
        <p:grpSpPr>
          <a:xfrm>
            <a:off x="1842888" y="2973782"/>
            <a:ext cx="784896" cy="261610"/>
            <a:chOff x="1566307" y="2407861"/>
            <a:chExt cx="784896" cy="261610"/>
          </a:xfrm>
        </p:grpSpPr>
        <p:sp>
          <p:nvSpPr>
            <p:cNvPr id="267" name="직사각형 266"/>
            <p:cNvSpPr/>
            <p:nvPr/>
          </p:nvSpPr>
          <p:spPr>
            <a:xfrm>
              <a:off x="2084783" y="2407861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1566307" y="2415061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70" name="그림 2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1" y="2446697"/>
            <a:ext cx="231665" cy="150269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29" y="2743538"/>
            <a:ext cx="216107" cy="141862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702249" y="3084928"/>
            <a:ext cx="452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ECO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3363773" y="167511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포인트로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6" name="Close Window"/>
          <p:cNvSpPr>
            <a:spLocks noChangeAspect="1" noEditPoints="1"/>
          </p:cNvSpPr>
          <p:nvPr/>
        </p:nvSpPr>
        <p:spPr bwMode="auto">
          <a:xfrm>
            <a:off x="3417702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283" name="정육면체 282"/>
          <p:cNvSpPr/>
          <p:nvPr/>
        </p:nvSpPr>
        <p:spPr>
          <a:xfrm>
            <a:off x="3778650" y="2614732"/>
            <a:ext cx="485107" cy="866684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정육면체 283"/>
          <p:cNvSpPr/>
          <p:nvPr/>
        </p:nvSpPr>
        <p:spPr>
          <a:xfrm>
            <a:off x="4642746" y="3005341"/>
            <a:ext cx="485107" cy="456275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/>
          <p:cNvSpPr/>
          <p:nvPr/>
        </p:nvSpPr>
        <p:spPr>
          <a:xfrm>
            <a:off x="4200701" y="2915212"/>
            <a:ext cx="5631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▶▶▶▶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4389624" y="3488856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기부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3524436" y="3505080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smtClean="0">
                <a:latin typeface="나눔고딕" pitchFamily="50" charset="-127"/>
                <a:ea typeface="나눔고딕" pitchFamily="50" charset="-127"/>
              </a:rPr>
              <a:t>총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389453" y="17292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974292" y="21505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532119" y="23077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3" name="타원 292"/>
          <p:cNvSpPr/>
          <p:nvPr/>
        </p:nvSpPr>
        <p:spPr>
          <a:xfrm>
            <a:off x="855777" y="34425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8572" y="3429000"/>
            <a:ext cx="1550765" cy="230832"/>
            <a:chOff x="898572" y="3440317"/>
            <a:chExt cx="1550765" cy="230832"/>
          </a:xfrm>
        </p:grpSpPr>
        <p:sp>
          <p:nvSpPr>
            <p:cNvPr id="274" name="직사각형 273"/>
            <p:cNvSpPr/>
            <p:nvPr/>
          </p:nvSpPr>
          <p:spPr>
            <a:xfrm>
              <a:off x="898572" y="3448097"/>
              <a:ext cx="99134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기부할 포인트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1457988" y="3440317"/>
              <a:ext cx="99134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0 P</a:t>
              </a:r>
              <a:endParaRPr lang="ko-KR" altLang="en-US" sz="9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96" name="직사각형 295"/>
          <p:cNvSpPr/>
          <p:nvPr/>
        </p:nvSpPr>
        <p:spPr>
          <a:xfrm>
            <a:off x="3779912" y="2233344"/>
            <a:ext cx="9913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기부할 포인트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직사각형 296"/>
          <p:cNvSpPr/>
          <p:nvPr/>
        </p:nvSpPr>
        <p:spPr>
          <a:xfrm>
            <a:off x="4273228" y="2232764"/>
            <a:ext cx="99134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en-US" altLang="ko-KR" sz="9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00 P</a:t>
            </a:r>
            <a:endParaRPr lang="ko-KR" altLang="en-US" sz="9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9" name="타원 298"/>
          <p:cNvSpPr/>
          <p:nvPr/>
        </p:nvSpPr>
        <p:spPr>
          <a:xfrm>
            <a:off x="500030" y="51343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타원 299"/>
          <p:cNvSpPr/>
          <p:nvPr/>
        </p:nvSpPr>
        <p:spPr>
          <a:xfrm>
            <a:off x="3273773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타원 300"/>
          <p:cNvSpPr/>
          <p:nvPr/>
        </p:nvSpPr>
        <p:spPr>
          <a:xfrm>
            <a:off x="4064396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타원 301"/>
          <p:cNvSpPr/>
          <p:nvPr/>
        </p:nvSpPr>
        <p:spPr>
          <a:xfrm>
            <a:off x="4324668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4" name="타원 303"/>
          <p:cNvSpPr/>
          <p:nvPr/>
        </p:nvSpPr>
        <p:spPr>
          <a:xfrm>
            <a:off x="5257097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5" name="타원 304"/>
          <p:cNvSpPr/>
          <p:nvPr/>
        </p:nvSpPr>
        <p:spPr>
          <a:xfrm>
            <a:off x="3419309" y="41907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" name="타원 306"/>
          <p:cNvSpPr/>
          <p:nvPr/>
        </p:nvSpPr>
        <p:spPr>
          <a:xfrm>
            <a:off x="3419309" y="46309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8" name="타원 307"/>
          <p:cNvSpPr/>
          <p:nvPr/>
        </p:nvSpPr>
        <p:spPr>
          <a:xfrm>
            <a:off x="3419309" y="50274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타원 308"/>
          <p:cNvSpPr/>
          <p:nvPr/>
        </p:nvSpPr>
        <p:spPr>
          <a:xfrm>
            <a:off x="4277858" y="517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타원 309"/>
          <p:cNvSpPr/>
          <p:nvPr/>
        </p:nvSpPr>
        <p:spPr>
          <a:xfrm>
            <a:off x="5290973" y="51649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꺾인 연결선 5"/>
          <p:cNvCxnSpPr>
            <a:stCxn id="191" idx="3"/>
            <a:endCxn id="99" idx="1"/>
          </p:cNvCxnSpPr>
          <p:nvPr/>
        </p:nvCxnSpPr>
        <p:spPr>
          <a:xfrm flipV="1">
            <a:off x="2721042" y="4579210"/>
            <a:ext cx="658722" cy="798166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타원 310"/>
          <p:cNvSpPr/>
          <p:nvPr/>
        </p:nvSpPr>
        <p:spPr>
          <a:xfrm>
            <a:off x="680030" y="38544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1799921" y="4382635"/>
            <a:ext cx="325678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3" name="타원 312"/>
          <p:cNvSpPr/>
          <p:nvPr/>
        </p:nvSpPr>
        <p:spPr>
          <a:xfrm>
            <a:off x="4642746" y="2790738"/>
            <a:ext cx="30886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5-2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4" name="타원 313"/>
          <p:cNvSpPr/>
          <p:nvPr/>
        </p:nvSpPr>
        <p:spPr>
          <a:xfrm>
            <a:off x="3599309" y="2247199"/>
            <a:ext cx="269341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0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51683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sponsor_point_2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2050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포인트로 후원하기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이전 페이지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안에 사용한 포인트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홈으로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46234" y="16796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포인트로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9116" y="15613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544" y="2993881"/>
            <a:ext cx="2383807" cy="43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900" dirty="0" smtClean="0">
                <a:latin typeface="+mn-ea"/>
              </a:rPr>
              <a:t>[800]P </a:t>
            </a:r>
            <a:r>
              <a:rPr lang="ko-KR" altLang="en-US" sz="900" dirty="0" smtClean="0">
                <a:latin typeface="+mn-ea"/>
              </a:rPr>
              <a:t>가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기부되었습니다</a:t>
            </a:r>
            <a:r>
              <a:rPr lang="en-US" altLang="ko-KR" sz="900" dirty="0" smtClean="0">
                <a:latin typeface="+mn-ea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900" dirty="0" smtClean="0">
                <a:latin typeface="+mn-ea"/>
              </a:rPr>
              <a:t>감사합니다</a:t>
            </a:r>
            <a:r>
              <a:rPr lang="en-US" altLang="ko-KR" sz="900" dirty="0" smtClean="0">
                <a:latin typeface="+mn-ea"/>
              </a:rPr>
              <a:t>.</a:t>
            </a:r>
          </a:p>
        </p:txBody>
      </p:sp>
      <p:sp>
        <p:nvSpPr>
          <p:cNvPr id="189" name="Close Window"/>
          <p:cNvSpPr>
            <a:spLocks noChangeAspect="1" noEditPoints="1"/>
          </p:cNvSpPr>
          <p:nvPr/>
        </p:nvSpPr>
        <p:spPr bwMode="auto">
          <a:xfrm>
            <a:off x="572023" y="17368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59832" y="737748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584" y="4765781"/>
            <a:ext cx="155799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홈으로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27584" y="2888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4057" y="46757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설정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0713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840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option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69727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설정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프로필 사진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이름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구분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코드를 등록한 회원인지 아닌지 구분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bike_certification_1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페이지에서 </a:t>
                      </a: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인증완료한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회원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등록 회원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bike_certification_1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페이지에서 인증 완료 하지 않은 회원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미등록 회원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사용하기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회원정보 수정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Info-modify]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로그아웃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로그아웃되며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[login]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9)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인증 방식 설정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certification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신청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bike_register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등록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등록 되지 않은 회원일 경우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bike_certification_1]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이미 등록한 회원일 경우 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bike_certification_3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12)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가져오기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[data-backup]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기부회원 안내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sponsor_info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공지사항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[notice]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신고하기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report]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16)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이용약관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[agreement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 설정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21789"/>
              </p:ext>
            </p:extLst>
          </p:nvPr>
        </p:nvGraphicFramePr>
        <p:xfrm>
          <a:off x="755576" y="5445224"/>
          <a:ext cx="2167656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36"/>
                <a:gridCol w="436080"/>
                <a:gridCol w="436080"/>
                <a:gridCol w="436080"/>
                <a:gridCol w="436080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Text Area"/>
          <p:cNvSpPr/>
          <p:nvPr/>
        </p:nvSpPr>
        <p:spPr>
          <a:xfrm>
            <a:off x="819964" y="1952856"/>
            <a:ext cx="2052000" cy="104409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noProof="1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Profile Picture"/>
          <p:cNvGrpSpPr>
            <a:grpSpLocks noChangeAspect="1"/>
          </p:cNvGrpSpPr>
          <p:nvPr/>
        </p:nvGrpSpPr>
        <p:grpSpPr>
          <a:xfrm>
            <a:off x="914459" y="2094267"/>
            <a:ext cx="468353" cy="468353"/>
            <a:chOff x="5459192" y="1847688"/>
            <a:chExt cx="1371600" cy="1371600"/>
          </a:xfrm>
        </p:grpSpPr>
        <p:sp>
          <p:nvSpPr>
            <p:cNvPr id="52" name="Background"/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Profile Icon"/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1524949" y="1948915"/>
            <a:ext cx="763813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524949" y="2307008"/>
            <a:ext cx="1030187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 : </a:t>
            </a:r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abcd1234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929328" y="198766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정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24949" y="2475213"/>
            <a:ext cx="1311239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1250p 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 rot="10800000" flipV="1">
            <a:off x="785292" y="5149256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법률정보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및 이용약관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Arrow"/>
          <p:cNvSpPr>
            <a:spLocks noEditPoints="1"/>
          </p:cNvSpPr>
          <p:nvPr/>
        </p:nvSpPr>
        <p:spPr bwMode="auto">
          <a:xfrm>
            <a:off x="2721962" y="5263452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773746" y="5197384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row"/>
          <p:cNvSpPr>
            <a:spLocks noEditPoints="1"/>
          </p:cNvSpPr>
          <p:nvPr/>
        </p:nvSpPr>
        <p:spPr bwMode="auto">
          <a:xfrm>
            <a:off x="2721962" y="4995111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 rot="10800000" flipV="1">
            <a:off x="785292" y="4881651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신고하기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47664" y="2800499"/>
            <a:ext cx="1407140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회원정보 수정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ㅣ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ko-KR" altLang="en-US" sz="800" u="sng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Arrow"/>
          <p:cNvSpPr>
            <a:spLocks noEditPoints="1"/>
          </p:cNvSpPr>
          <p:nvPr/>
        </p:nvSpPr>
        <p:spPr bwMode="auto">
          <a:xfrm>
            <a:off x="2721962" y="4726769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 rot="10800000" flipV="1">
            <a:off x="785292" y="4614045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771519" y="4923332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56905" y="2996952"/>
            <a:ext cx="217701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759508" y="4192288"/>
            <a:ext cx="217701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고객센터</a:t>
            </a:r>
            <a:endParaRPr lang="ko-KR" altLang="en-US" sz="800" b="1" dirty="0"/>
          </a:p>
        </p:txBody>
      </p:sp>
      <p:sp>
        <p:nvSpPr>
          <p:cNvPr id="105" name="직사각형 104"/>
          <p:cNvSpPr/>
          <p:nvPr/>
        </p:nvSpPr>
        <p:spPr>
          <a:xfrm rot="10800000" flipV="1">
            <a:off x="785292" y="3140968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인증 방식 설정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 rot="10800000" flipV="1">
            <a:off x="785292" y="3891528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데이터 가져오기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773746" y="3449707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Arrow"/>
          <p:cNvSpPr>
            <a:spLocks noEditPoints="1"/>
          </p:cNvSpPr>
          <p:nvPr/>
        </p:nvSpPr>
        <p:spPr bwMode="auto">
          <a:xfrm>
            <a:off x="2721962" y="3246556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09" name="Arrow"/>
          <p:cNvSpPr>
            <a:spLocks noEditPoints="1"/>
          </p:cNvSpPr>
          <p:nvPr/>
        </p:nvSpPr>
        <p:spPr bwMode="auto">
          <a:xfrm>
            <a:off x="2721962" y="4008714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 rot="10800000" flipV="1">
            <a:off x="1851124" y="2634875"/>
            <a:ext cx="1029735" cy="2483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&gt;&gt; </a:t>
            </a:r>
            <a:r>
              <a:rPr lang="ko-KR" altLang="en-US" sz="700" b="1" u="sng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</a:t>
            </a:r>
            <a:r>
              <a:rPr lang="ko-KR" altLang="en-US" sz="700" b="1" u="sng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700" b="1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사용하기 </a:t>
            </a:r>
            <a:endParaRPr lang="ko-KR" altLang="en-US" sz="700" b="1" u="sng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361092" y="1870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361092" y="20998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361092" y="23293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11560" y="32349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611560" y="39625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639188" y="44387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639188" y="49575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639188" y="52382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 rot="10800000" flipV="1">
            <a:off x="785292" y="3390975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 신청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73746" y="3721279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"/>
          <p:cNvSpPr>
            <a:spLocks noEditPoints="1"/>
          </p:cNvSpPr>
          <p:nvPr/>
        </p:nvSpPr>
        <p:spPr bwMode="auto">
          <a:xfrm>
            <a:off x="2721962" y="352365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11560" y="34849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 rot="10800000" flipV="1">
            <a:off x="778505" y="4346439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기부 회원 안내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71519" y="4639336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"/>
          <p:cNvSpPr>
            <a:spLocks noEditPoints="1"/>
          </p:cNvSpPr>
          <p:nvPr/>
        </p:nvSpPr>
        <p:spPr bwMode="auto">
          <a:xfrm>
            <a:off x="2721962" y="445842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72001" y="20684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361092" y="25589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734892" y="26690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434949" y="28121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39188" y="47080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 rot="10800000" flipV="1">
            <a:off x="785292" y="3637087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 등록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773746" y="3955916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"/>
          <p:cNvSpPr>
            <a:spLocks noEditPoints="1"/>
          </p:cNvSpPr>
          <p:nvPr/>
        </p:nvSpPr>
        <p:spPr bwMode="auto">
          <a:xfrm>
            <a:off x="2721962" y="3789056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611560" y="37170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555" y="2136170"/>
            <a:ext cx="1305013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 회원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775962" y="28121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4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131840" y="908720"/>
            <a:ext cx="2664296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121816"/>
              </p:ext>
            </p:extLst>
          </p:nvPr>
        </p:nvGraphicFramePr>
        <p:xfrm>
          <a:off x="3563888" y="758276"/>
          <a:ext cx="5516611" cy="593750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516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회원가입 화면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일반 계정 가입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Step</a:t>
                      </a: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1. </a:t>
                      </a:r>
                      <a:r>
                        <a:rPr lang="ko-KR" altLang="en-US" sz="1100" b="1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기본 정보 작성</a:t>
                      </a:r>
                      <a:endParaRPr lang="en-US" altLang="ko-KR" sz="1100" b="1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“중복확인”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중복확인 결과에 따라  메시지 표시</a:t>
                      </a:r>
                      <a:b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중복확인 결과 가이드 텍스트</a:t>
                      </a:r>
                      <a:b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중복된 아이디 입력 시 텍스트 “사용 중인 아이디입니다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  <a:b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형식이 올바르지 않을 경우 텍스트 “사용할 수 없는 아이디입니다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 아닌 아이디 입력 시 텍스트 “사용 가능한 아이디 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입력 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필수값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확인 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확인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다시 입력 시 결과에 따라 메시지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입력한 비밀번호와 일치하지 않는 경우 텍스트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입력한 비밀번호와 일치하는 경우 텍스트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확인되었습니다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영문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메일 입력용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버튼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검색 창 팝업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postcode_road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우편번호 자동 기입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상세 주소 자동 기입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상세주소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터치 시 입력가능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다음 단계로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중복확인이 되지 않았을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중복 확인을 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얼럿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미만인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이상 입력해주세요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얼럿창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주소가 입력되지 않은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주소를 입력해주세요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얼럿창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b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필수값이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모두 입력되고 중복확인까지 완료 한경우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다음단계인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[join_id_2]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ko-KR" altLang="en-US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49276" y="1685993"/>
            <a:ext cx="2175900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56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3920" y="2926289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사용할 수 있는 아이디입니다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3357" y="3749325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비밀번호가 일치하지 않습니다</a:t>
            </a:r>
            <a:r>
              <a:rPr lang="en-US" altLang="ko-KR" sz="8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1408" y="2636913"/>
            <a:ext cx="120847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1408" y="3142313"/>
            <a:ext cx="187749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이상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1408" y="3456725"/>
            <a:ext cx="187749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확인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5582" y="4064549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22917" y="2636912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중복확인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5582" y="4422240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38807" y="4422238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5582" y="4746736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30072" y="2204864"/>
            <a:ext cx="13901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smtClean="0"/>
              <a:t>스마트교통마일리지</a:t>
            </a:r>
            <a:endParaRPr lang="en-US" altLang="ko-KR" sz="1050" b="1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6549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48" name="타원 47"/>
          <p:cNvSpPr/>
          <p:nvPr/>
        </p:nvSpPr>
        <p:spPr>
          <a:xfrm>
            <a:off x="555280" y="2534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1115616" y="29100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3" name="타원 52"/>
          <p:cNvSpPr/>
          <p:nvPr/>
        </p:nvSpPr>
        <p:spPr>
          <a:xfrm>
            <a:off x="525003" y="3429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4" name="타원 53"/>
          <p:cNvSpPr/>
          <p:nvPr/>
        </p:nvSpPr>
        <p:spPr>
          <a:xfrm>
            <a:off x="1859879" y="2534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5" name="타원 54"/>
          <p:cNvSpPr/>
          <p:nvPr/>
        </p:nvSpPr>
        <p:spPr>
          <a:xfrm>
            <a:off x="524174" y="30854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56" name="타원 55"/>
          <p:cNvSpPr/>
          <p:nvPr/>
        </p:nvSpPr>
        <p:spPr>
          <a:xfrm>
            <a:off x="1074088" y="37340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553726" y="400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58" name="타원 57"/>
          <p:cNvSpPr/>
          <p:nvPr/>
        </p:nvSpPr>
        <p:spPr>
          <a:xfrm>
            <a:off x="553726" y="43653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59" name="타원 58"/>
          <p:cNvSpPr/>
          <p:nvPr/>
        </p:nvSpPr>
        <p:spPr>
          <a:xfrm>
            <a:off x="553726" y="46684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60" name="타원 59"/>
          <p:cNvSpPr/>
          <p:nvPr/>
        </p:nvSpPr>
        <p:spPr>
          <a:xfrm>
            <a:off x="1268262" y="43322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61" name="직사각형 60"/>
          <p:cNvSpPr/>
          <p:nvPr/>
        </p:nvSpPr>
        <p:spPr>
          <a:xfrm>
            <a:off x="663075" y="5042512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181779" y="17170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  <p:sp>
        <p:nvSpPr>
          <p:cNvPr id="4" name="직사각형 3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36829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204" y="4119828"/>
            <a:ext cx="231665" cy="150269"/>
          </a:xfrm>
          <a:prstGeom prst="rect">
            <a:avLst/>
          </a:prstGeom>
        </p:spPr>
      </p:pic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0173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49810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 신청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이용 내역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[my-mileage_2]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주행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이전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포인트로 후원하기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sponsor_point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물품신청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a.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정회원인 경우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apply_bike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b.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준회원인 경우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인증 안내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modify_sns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사용하기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8376" y="2462699"/>
            <a:ext cx="1728192" cy="24622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4,685P</a:t>
            </a:r>
            <a:endParaRPr lang="ko-KR" altLang="en-US" sz="800" b="1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572" y="3019933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70" y="3557529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6319" y="3789806"/>
            <a:ext cx="1427073" cy="261610"/>
            <a:chOff x="924130" y="2622512"/>
            <a:chExt cx="1427073" cy="261610"/>
          </a:xfrm>
        </p:grpSpPr>
        <p:sp>
          <p:nvSpPr>
            <p:cNvPr id="22" name="직사각형 21"/>
            <p:cNvSpPr/>
            <p:nvPr/>
          </p:nvSpPr>
          <p:spPr>
            <a:xfrm>
              <a:off x="2084783" y="2622512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4130" y="2660614"/>
              <a:ext cx="83955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66307" y="2629712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3,600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539552" y="2852936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059832" y="910685"/>
            <a:ext cx="2664296" cy="556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210857" y="3260052"/>
            <a:ext cx="1402535" cy="261610"/>
            <a:chOff x="924130" y="2622512"/>
            <a:chExt cx="1402535" cy="261610"/>
          </a:xfrm>
        </p:grpSpPr>
        <p:sp>
          <p:nvSpPr>
            <p:cNvPr id="2" name="직사각형 1"/>
            <p:cNvSpPr/>
            <p:nvPr/>
          </p:nvSpPr>
          <p:spPr>
            <a:xfrm>
              <a:off x="2060245" y="2622512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4130" y="2660614"/>
              <a:ext cx="83955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41769" y="2629712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985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070" y="4087241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이전 자전거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86319" y="4319518"/>
            <a:ext cx="1427073" cy="261610"/>
            <a:chOff x="924130" y="2622512"/>
            <a:chExt cx="1427073" cy="261610"/>
          </a:xfrm>
        </p:grpSpPr>
        <p:sp>
          <p:nvSpPr>
            <p:cNvPr id="34" name="직사각형 33"/>
            <p:cNvSpPr/>
            <p:nvPr/>
          </p:nvSpPr>
          <p:spPr>
            <a:xfrm>
              <a:off x="2084783" y="2622512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4130" y="2660614"/>
              <a:ext cx="83955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6307" y="2629712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3" y="3046724"/>
            <a:ext cx="231665" cy="150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1" y="3603377"/>
            <a:ext cx="216107" cy="1418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28881" y="4187213"/>
            <a:ext cx="452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ECO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905127" y="3052718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82561" y="233369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207549" y="1951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498090" y="2068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정회원 인증 안내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308718" y="241993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마일리지</a:t>
            </a:r>
            <a:r>
              <a:rPr lang="ko-KR" altLang="en-US" sz="900" dirty="0" smtClean="0"/>
              <a:t> 물품 신청은 정회원만 가능합니다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정회원 인증을 위해 회원정보 페이지로 이동합니다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75" name="직선 연결선 74"/>
          <p:cNvCxnSpPr>
            <a:endCxn id="72" idx="2"/>
          </p:cNvCxnSpPr>
          <p:nvPr/>
        </p:nvCxnSpPr>
        <p:spPr>
          <a:xfrm flipH="1">
            <a:off x="4234846" y="297989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215214" y="2985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294217" y="3032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296196" y="3038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확인</a:t>
            </a:r>
            <a:endParaRPr lang="en-US" altLang="ko-KR" sz="1050" b="1" dirty="0" smtClean="0"/>
          </a:p>
        </p:txBody>
      </p:sp>
      <p:cxnSp>
        <p:nvCxnSpPr>
          <p:cNvPr id="80" name="직선 연결선 79"/>
          <p:cNvCxnSpPr/>
          <p:nvPr/>
        </p:nvCxnSpPr>
        <p:spPr>
          <a:xfrm>
            <a:off x="539552" y="229485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76616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내 </a:t>
            </a:r>
            <a:r>
              <a:rPr lang="ko-KR" altLang="en-US" sz="900" dirty="0" err="1" smtClean="0"/>
              <a:t>마일리지</a:t>
            </a:r>
            <a:endParaRPr lang="ko-KR" altLang="en-US" sz="900" dirty="0"/>
          </a:p>
        </p:txBody>
      </p:sp>
      <p:cxnSp>
        <p:nvCxnSpPr>
          <p:cNvPr id="82" name="직선 연결선 81"/>
          <p:cNvCxnSpPr/>
          <p:nvPr/>
        </p:nvCxnSpPr>
        <p:spPr>
          <a:xfrm>
            <a:off x="788516" y="2294858"/>
            <a:ext cx="7546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695707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이용 내역</a:t>
            </a:r>
            <a:endParaRPr lang="ko-KR" altLang="en-US" sz="900" b="0" dirty="0"/>
          </a:p>
        </p:txBody>
      </p:sp>
      <p:sp>
        <p:nvSpPr>
          <p:cNvPr id="86" name="Text Area"/>
          <p:cNvSpPr/>
          <p:nvPr/>
        </p:nvSpPr>
        <p:spPr>
          <a:xfrm>
            <a:off x="615753" y="4941168"/>
            <a:ext cx="947373" cy="3420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b="1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포인트로 후원하기</a:t>
            </a:r>
            <a:endParaRPr lang="en-US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sp>
        <p:nvSpPr>
          <p:cNvPr id="87" name="Text Area"/>
          <p:cNvSpPr/>
          <p:nvPr/>
        </p:nvSpPr>
        <p:spPr>
          <a:xfrm>
            <a:off x="1651884" y="4941168"/>
            <a:ext cx="947373" cy="3420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b="1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마일리지</a:t>
            </a:r>
            <a:endParaRPr lang="en-US" altLang="ko-KR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  <a:p>
            <a:pPr algn="r"/>
            <a:r>
              <a:rPr lang="ko-KR" altLang="en-US" sz="800" b="1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물품신</a:t>
            </a:r>
            <a:r>
              <a:rPr lang="ko-KR" altLang="en-US" sz="800" b="1" noProof="1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청</a:t>
            </a:r>
            <a:endParaRPr lang="en-US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21469" y="1587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65052" y="20464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758329" y="20464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882581" y="24958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979650" y="33158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969603" y="384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969603" y="43872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68376" y="48511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605707" y="48511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128718" y="18880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6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Area"/>
          <p:cNvSpPr/>
          <p:nvPr/>
        </p:nvSpPr>
        <p:spPr>
          <a:xfrm>
            <a:off x="550873" y="2366706"/>
            <a:ext cx="2159519" cy="1577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61472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my-mileage_2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48651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Nội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dung 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mileage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Khi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click back button di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chuyển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đến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page [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option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].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Tab my mileage.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Tab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nội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dung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사용일자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Ngày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tháng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사용포인트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(Point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포인트종류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Chủng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loại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point),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사용구분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Phân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loại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사용일자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Ngày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tháng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ngày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tháng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mileage.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(Point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point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đã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종류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Chủng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loại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point)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point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đạp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xe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(Transfer)</a:t>
                      </a: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사용구분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Phân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loại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dụng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môt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trong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số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Đóng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góp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물품신청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Đăng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ký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quà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Nếu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đăng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ký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quà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ở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trang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đăng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ký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quà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thì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물품신청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Nếu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đóng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góp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ở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trang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sponsor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thì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hiển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thị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기부</a:t>
                      </a:r>
                      <a:r>
                        <a:rPr kumimoji="0" lang="en-US" altLang="ko-KR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endParaRPr lang="ko-KR" altLang="en-US" sz="10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3059832" y="910685"/>
            <a:ext cx="2664296" cy="556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사용하기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539552" y="229485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76616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내 </a:t>
            </a:r>
            <a:r>
              <a:rPr lang="ko-KR" altLang="en-US" sz="900" b="0" dirty="0" err="1" smtClean="0"/>
              <a:t>마일리지</a:t>
            </a:r>
            <a:endParaRPr lang="ko-KR" altLang="en-US" sz="900" b="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1801127" y="2294858"/>
            <a:ext cx="7546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695707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이용 내역</a:t>
            </a:r>
            <a:endParaRPr lang="ko-KR" altLang="en-US" sz="900" dirty="0"/>
          </a:p>
        </p:txBody>
      </p:sp>
      <p:sp>
        <p:nvSpPr>
          <p:cNvPr id="86" name="타원 85"/>
          <p:cNvSpPr/>
          <p:nvPr/>
        </p:nvSpPr>
        <p:spPr>
          <a:xfrm>
            <a:off x="667529" y="20718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87" name="타원 86"/>
          <p:cNvSpPr/>
          <p:nvPr/>
        </p:nvSpPr>
        <p:spPr>
          <a:xfrm>
            <a:off x="1740138" y="20718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437280" y="2312527"/>
            <a:ext cx="2435282" cy="25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 사용일자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ㅣ사용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포인트ㅣ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포인트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종류ㅣ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사용구분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8545" y="2524490"/>
            <a:ext cx="253825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17.06.30          200p           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기부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17.06.20         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200p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물품신청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17.06.11         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200p 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기부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17.06.02         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200p 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기부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3974" y="1587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7" name="타원 16"/>
          <p:cNvSpPr/>
          <p:nvPr/>
        </p:nvSpPr>
        <p:spPr>
          <a:xfrm>
            <a:off x="366590" y="2344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81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775727" y="5087165"/>
            <a:ext cx="2160000" cy="31017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9428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apply_bike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89292"/>
              </p:ext>
            </p:extLst>
          </p:nvPr>
        </p:nvGraphicFramePr>
        <p:xfrm>
          <a:off x="5580112" y="758276"/>
          <a:ext cx="350038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5003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물품 신청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신청서작성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apply_transfer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아닌 현재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앱에서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적립한 주행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마일리지만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사용할 포인트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숫자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시 해당 포인트만큼 나의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마일리지에서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물품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가이드 텍스트 사라짐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 수령 주소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회원정보에 있는 데이터 자동으로 기입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찾기 창 팝업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상세주소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8-1)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영역을 클릭 시 수정 가능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신청자 정보 선택 영역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선택영역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성별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남자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여자 중 선택박스로 선택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연령대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선택박스에서 선택가능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직업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한글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    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입력되지 않은 정보가 있는 경우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입력되지 않은 항목이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있습니다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알럿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생성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 안내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[]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안에 차감 포인트 입력됨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차감되며 신청 데이터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관리자웹으로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이동함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55576" y="161824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마일리지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물품 신청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160934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543" y="3307070"/>
            <a:ext cx="14072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수령 주소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0024" y="3561879"/>
            <a:ext cx="604235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10258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3249" y="3561877"/>
            <a:ext cx="697725" cy="22243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0024" y="3832427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서울시 마포구 상암동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7517" y="4128203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123-1 AA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55576" y="2227113"/>
            <a:ext cx="2188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430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자전거 </a:t>
            </a:r>
            <a:r>
              <a:rPr lang="ko-KR" altLang="en-US" sz="900" dirty="0" err="1" smtClean="0"/>
              <a:t>마일리지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187049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900" b="1"/>
            </a:lvl1pPr>
          </a:lstStyle>
          <a:p>
            <a:r>
              <a:rPr lang="ko-KR" altLang="en-US" b="0" dirty="0" err="1" smtClean="0"/>
              <a:t>환승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마일리지</a:t>
            </a:r>
            <a:endParaRPr lang="ko-KR" altLang="en-US" b="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892480" y="2227113"/>
            <a:ext cx="828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3027" y="4443427"/>
            <a:ext cx="160357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신청자 정보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76497" y="4668594"/>
            <a:ext cx="527151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성별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43972" y="4660663"/>
            <a:ext cx="653114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연령대 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35303" y="4659734"/>
            <a:ext cx="653114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직업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55401" y="2730499"/>
            <a:ext cx="1759357" cy="261610"/>
            <a:chOff x="3447689" y="2816159"/>
            <a:chExt cx="1759357" cy="261610"/>
          </a:xfrm>
        </p:grpSpPr>
        <p:sp>
          <p:nvSpPr>
            <p:cNvPr id="32" name="직사각형 31"/>
            <p:cNvSpPr/>
            <p:nvPr/>
          </p:nvSpPr>
          <p:spPr>
            <a:xfrm>
              <a:off x="4348603" y="2837759"/>
              <a:ext cx="648155" cy="2175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3000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940626" y="2816159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47689" y="2831916"/>
              <a:ext cx="99469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사용할 </a:t>
              </a: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:</a:t>
              </a:r>
              <a:endParaRPr lang="ko-KR" altLang="en-US" sz="8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633041" y="15693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37" name="타원 36"/>
          <p:cNvSpPr/>
          <p:nvPr/>
        </p:nvSpPr>
        <p:spPr>
          <a:xfrm>
            <a:off x="1823117" y="19670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1849366" y="25135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3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782283" y="4828510"/>
            <a:ext cx="2394269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본 정보는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물품 제작 시 참고 사항으로만 활용됩니다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04652" y="4813087"/>
            <a:ext cx="527151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성별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72127" y="4805156"/>
            <a:ext cx="653114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연령대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08179" y="5008810"/>
            <a:ext cx="527151" cy="42463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79942" y="5012856"/>
            <a:ext cx="636420" cy="129646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600" dirty="0">
              <a:solidFill>
                <a:prstClr val="black">
                  <a:lumMod val="65000"/>
                  <a:lumOff val="3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50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39695" y="201113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4683" y="162861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89769" y="172723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신청 완료 안내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76" y="205707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마일리지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[3000] </a:t>
            </a:r>
            <a:r>
              <a:rPr lang="ko-KR" altLang="en-US" sz="900" dirty="0" smtClean="0"/>
              <a:t>포인트가 차감되며 신청 후 물품 배송은 </a:t>
            </a:r>
            <a:r>
              <a:rPr lang="en-US" altLang="ko-KR" sz="900" dirty="0" smtClean="0"/>
              <a:t>1~2</a:t>
            </a:r>
            <a:r>
              <a:rPr lang="ko-KR" altLang="en-US" sz="900" dirty="0" smtClean="0"/>
              <a:t>주 소요됩니다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58" name="타원 57"/>
          <p:cNvSpPr/>
          <p:nvPr/>
        </p:nvSpPr>
        <p:spPr>
          <a:xfrm>
            <a:off x="3318908" y="15707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59" name="타원 58"/>
          <p:cNvSpPr/>
          <p:nvPr/>
        </p:nvSpPr>
        <p:spPr>
          <a:xfrm>
            <a:off x="1496142" y="34718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383153" y="2650471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63521" y="265566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42524" y="270349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444503" y="27093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확인</a:t>
            </a:r>
            <a:endParaRPr lang="en-US" altLang="ko-KR" sz="1050" b="1" dirty="0" smtClean="0"/>
          </a:p>
        </p:txBody>
      </p:sp>
      <p:sp>
        <p:nvSpPr>
          <p:cNvPr id="64" name="타원 63"/>
          <p:cNvSpPr/>
          <p:nvPr/>
        </p:nvSpPr>
        <p:spPr>
          <a:xfrm>
            <a:off x="3138908" y="47308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cxnSp>
        <p:nvCxnSpPr>
          <p:cNvPr id="71" name="꺾인 연결선 70"/>
          <p:cNvCxnSpPr>
            <a:stCxn id="25" idx="1"/>
            <a:endCxn id="49" idx="1"/>
          </p:cNvCxnSpPr>
          <p:nvPr/>
        </p:nvCxnSpPr>
        <p:spPr>
          <a:xfrm rot="10800000" flipH="1" flipV="1">
            <a:off x="876497" y="4766455"/>
            <a:ext cx="2431682" cy="454671"/>
          </a:xfrm>
          <a:prstGeom prst="bentConnector3">
            <a:avLst>
              <a:gd name="adj1" fmla="val -940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27584" y="3049309"/>
            <a:ext cx="6816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신청 물품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68947" y="3056179"/>
            <a:ext cx="1300346" cy="2239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물품명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개수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367067" y="5060998"/>
            <a:ext cx="418370" cy="22243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신청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24309" y="38017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70" name="타원 69"/>
          <p:cNvSpPr/>
          <p:nvPr/>
        </p:nvSpPr>
        <p:spPr>
          <a:xfrm>
            <a:off x="790024" y="34718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1654812" y="26739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775294" y="45931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934270" y="2248652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신청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979712" y="2465553"/>
            <a:ext cx="6479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,010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ko-KR" altLang="en-US" sz="11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841001" y="2495836"/>
            <a:ext cx="9946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주행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419248" y="2983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4" name="타원 83"/>
          <p:cNvSpPr/>
          <p:nvPr/>
        </p:nvSpPr>
        <p:spPr>
          <a:xfrm>
            <a:off x="2258338" y="49971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67" name="타원 66"/>
          <p:cNvSpPr/>
          <p:nvPr/>
        </p:nvSpPr>
        <p:spPr>
          <a:xfrm>
            <a:off x="817934" y="4078648"/>
            <a:ext cx="225673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8-1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6605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76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apply_transfer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60138"/>
              </p:ext>
            </p:extLst>
          </p:nvPr>
        </p:nvGraphicFramePr>
        <p:xfrm>
          <a:off x="5580112" y="758276"/>
          <a:ext cx="350038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5003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물품 신청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신청서작성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apply_bike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나의 총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사용할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숫자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시 해당 포인트만큼 나의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마일리지에서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10000p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단위가 아닐 때 문구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상품권 선택 박스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쿠폰을 받을 전화번호 기입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요청사항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메모창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입력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10000p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단위로 입력하지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않았을 때 토스트 메시지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단위를 확인하세요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b.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제대로 입력 했을 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신청완료 안내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차감되며 신청되어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관리자웹으로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이동함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877001" y="2758679"/>
            <a:ext cx="1737757" cy="261610"/>
            <a:chOff x="3469289" y="2816159"/>
            <a:chExt cx="1737757" cy="261610"/>
          </a:xfrm>
        </p:grpSpPr>
        <p:sp>
          <p:nvSpPr>
            <p:cNvPr id="32" name="직사각형 31"/>
            <p:cNvSpPr/>
            <p:nvPr/>
          </p:nvSpPr>
          <p:spPr>
            <a:xfrm>
              <a:off x="4348603" y="2837759"/>
              <a:ext cx="648155" cy="2175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10000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940626" y="2816159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69289" y="2831916"/>
              <a:ext cx="99469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atin typeface="나눔고딕" pitchFamily="50" charset="-127"/>
                  <a:ea typeface="나눔고딕" pitchFamily="50" charset="-127"/>
                </a:rPr>
                <a:t>사용할 </a:t>
              </a: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:</a:t>
              </a:r>
              <a:endParaRPr lang="ko-KR" altLang="en-US" sz="8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1813770" y="2467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3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1692217" y="26844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3939695" y="201113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4683" y="162861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89769" y="172723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신청 완료 안내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76" y="205707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마일리지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[10000] </a:t>
            </a:r>
            <a:r>
              <a:rPr lang="ko-KR" altLang="en-US" sz="900" dirty="0" smtClean="0"/>
              <a:t>포인트가 차감되며 입력하신 전화번호로 상품권이 발송됩니다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383153" y="2650471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63521" y="265566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42524" y="270349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444503" y="27093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확인</a:t>
            </a:r>
            <a:endParaRPr lang="en-US" altLang="ko-KR" sz="105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77683" y="3020289"/>
            <a:ext cx="201272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6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마일리지는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10000p 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단위로만 사용이 가능합니다</a:t>
            </a:r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(ex. 10000p, 20000p 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348338" y="4941168"/>
            <a:ext cx="418370" cy="22243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신청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7584" y="3284984"/>
            <a:ext cx="13268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상품권 선택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 Box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956733" y="3545517"/>
            <a:ext cx="1733678" cy="22570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상품</a:t>
            </a:r>
            <a:r>
              <a:rPr lang="ko-KR" altLang="en-US" sz="800" dirty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권</a:t>
            </a:r>
            <a:r>
              <a:rPr lang="ko-KR" alt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을 선택해주세요</a:t>
            </a:r>
            <a:endParaRPr lang="en-US" sz="800" dirty="0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27584" y="3828908"/>
            <a:ext cx="10351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쿠폰 받을 전화번호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58679" y="4070659"/>
            <a:ext cx="444907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504860" y="4070659"/>
            <a:ext cx="640539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45504" y="4070659"/>
            <a:ext cx="444907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18288" y="4093041"/>
            <a:ext cx="28575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-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058961" y="4086217"/>
            <a:ext cx="28575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-</a:t>
            </a:r>
          </a:p>
        </p:txBody>
      </p:sp>
      <p:grpSp>
        <p:nvGrpSpPr>
          <p:cNvPr id="87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689769" y="3803401"/>
            <a:ext cx="1851241" cy="756951"/>
            <a:chOff x="595685" y="1279932"/>
            <a:chExt cx="1368151" cy="919352"/>
          </a:xfrm>
        </p:grpSpPr>
        <p:grpSp>
          <p:nvGrpSpPr>
            <p:cNvPr id="88" name="Drop-Down Box"/>
            <p:cNvGrpSpPr/>
            <p:nvPr/>
          </p:nvGrpSpPr>
          <p:grpSpPr>
            <a:xfrm>
              <a:off x="595685" y="1279932"/>
              <a:ext cx="1368150" cy="274126"/>
              <a:chOff x="595685" y="1279932"/>
              <a:chExt cx="1368150" cy="274126"/>
            </a:xfrm>
          </p:grpSpPr>
          <p:sp>
            <p:nvSpPr>
              <p:cNvPr id="92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6"/>
                </p:custDataLst>
              </p:nvPr>
            </p:nvSpPr>
            <p:spPr>
              <a:xfrm>
                <a:off x="595685" y="1279932"/>
                <a:ext cx="1368150" cy="27412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" dirty="0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상품</a:t>
                </a:r>
                <a:r>
                  <a:rPr lang="ko-KR" altLang="en-US" sz="800" dirty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권</a:t>
                </a:r>
                <a:r>
                  <a:rPr lang="ko-KR" altLang="en-US" sz="800" dirty="0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을 선택해주세요</a:t>
                </a:r>
                <a:endParaRPr lang="en-US" sz="800" dirty="0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 rot="10800000" flipH="1">
                <a:off x="1878845" y="1395027"/>
                <a:ext cx="47305" cy="43939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9" name="Drop-Down Menu"/>
            <p:cNvGrpSpPr/>
            <p:nvPr/>
          </p:nvGrpSpPr>
          <p:grpSpPr>
            <a:xfrm>
              <a:off x="595685" y="1563809"/>
              <a:ext cx="1368151" cy="635475"/>
              <a:chOff x="595685" y="1563809"/>
              <a:chExt cx="1368151" cy="635475"/>
            </a:xfrm>
          </p:grpSpPr>
          <p:sp>
            <p:nvSpPr>
              <p:cNvPr id="90" name="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4"/>
                </p:custDataLst>
              </p:nvPr>
            </p:nvSpPr>
            <p:spPr>
              <a:xfrm>
                <a:off x="595685" y="1563809"/>
                <a:ext cx="1368151" cy="63547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200"/>
                  </a:spcAft>
                </a:pP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티머니 상품권</a:t>
                </a:r>
                <a:endPara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해피머니 상품권</a:t>
                </a:r>
                <a:endPara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도서</a:t>
                </a:r>
                <a:r>
                  <a:rPr lang="en-US" altLang="ko-KR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/</a:t>
                </a: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문화상품권</a:t>
                </a:r>
                <a:endParaRPr 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Selection Overlay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5"/>
                </p:custDataLst>
              </p:nvPr>
            </p:nvSpPr>
            <p:spPr>
              <a:xfrm>
                <a:off x="595685" y="1790146"/>
                <a:ext cx="1368151" cy="201216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Arrow Down" descr="&lt;SmartSettings&gt;&lt;SmartResize anchorLeft=&quot;None&quot; anchorTop=&quot;None&quot; anchorRight=&quot;Absolute&quot; anchorBottom=&quot;None&quot; /&gt;&lt;/SmartSettings&gt;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flipH="1">
            <a:off x="2510818" y="3632324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584" y="4365684"/>
            <a:ext cx="10351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요청사항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3500" y="4581128"/>
            <a:ext cx="1726911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37064" y="30135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07" name="타원 106"/>
          <p:cNvSpPr/>
          <p:nvPr/>
        </p:nvSpPr>
        <p:spPr>
          <a:xfrm>
            <a:off x="824309" y="34613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6" name="타원 55"/>
          <p:cNvSpPr/>
          <p:nvPr/>
        </p:nvSpPr>
        <p:spPr>
          <a:xfrm>
            <a:off x="3596243" y="3677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8" name="타원 57"/>
          <p:cNvSpPr/>
          <p:nvPr/>
        </p:nvSpPr>
        <p:spPr>
          <a:xfrm>
            <a:off x="2229114" y="48676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837064" y="45214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66" name="타원 65"/>
          <p:cNvSpPr/>
          <p:nvPr/>
        </p:nvSpPr>
        <p:spPr>
          <a:xfrm>
            <a:off x="824309" y="40103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59" name="타원 58"/>
          <p:cNvSpPr/>
          <p:nvPr/>
        </p:nvSpPr>
        <p:spPr>
          <a:xfrm>
            <a:off x="3362330" y="15472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cxnSp>
        <p:nvCxnSpPr>
          <p:cNvPr id="64" name="꺾인 연결선 63"/>
          <p:cNvCxnSpPr>
            <a:stCxn id="79" idx="3"/>
          </p:cNvCxnSpPr>
          <p:nvPr/>
        </p:nvCxnSpPr>
        <p:spPr>
          <a:xfrm>
            <a:off x="2690411" y="3658368"/>
            <a:ext cx="995832" cy="25788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55576" y="161824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마일리지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물품 신청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83568" y="160934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55576" y="2227113"/>
            <a:ext cx="2188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2430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자전거 </a:t>
            </a:r>
            <a:r>
              <a:rPr lang="ko-KR" altLang="en-US" sz="900" b="0" dirty="0" err="1" smtClean="0"/>
              <a:t>마일리지</a:t>
            </a:r>
            <a:endParaRPr lang="ko-KR" altLang="en-US" sz="900" b="0" dirty="0"/>
          </a:p>
        </p:txBody>
      </p:sp>
      <p:sp>
        <p:nvSpPr>
          <p:cNvPr id="72" name="TextBox 71"/>
          <p:cNvSpPr txBox="1"/>
          <p:nvPr/>
        </p:nvSpPr>
        <p:spPr>
          <a:xfrm>
            <a:off x="187049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900" b="1"/>
            </a:lvl1pPr>
          </a:lstStyle>
          <a:p>
            <a:r>
              <a:rPr lang="ko-KR" altLang="en-US" dirty="0" err="1" smtClean="0"/>
              <a:t>환승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마일리지</a:t>
            </a:r>
            <a:endParaRPr lang="ko-KR" altLang="en-US" dirty="0"/>
          </a:p>
        </p:txBody>
      </p:sp>
      <p:cxnSp>
        <p:nvCxnSpPr>
          <p:cNvPr id="73" name="직선 연결선 72"/>
          <p:cNvCxnSpPr/>
          <p:nvPr/>
        </p:nvCxnSpPr>
        <p:spPr>
          <a:xfrm>
            <a:off x="1943800" y="2227113"/>
            <a:ext cx="828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633041" y="15693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5" name="타원 74"/>
          <p:cNvSpPr/>
          <p:nvPr/>
        </p:nvSpPr>
        <p:spPr>
          <a:xfrm>
            <a:off x="771279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996897" y="2277452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</a:t>
            </a:r>
            <a:r>
              <a:rPr lang="ko-KR" altLang="en-US" sz="800" b="1" dirty="0" err="1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신청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909318" y="2519318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25,010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ko-KR" altLang="en-US" sz="11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841139" y="2536684"/>
            <a:ext cx="9946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2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059832" y="809756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1424695" y="2132856"/>
            <a:ext cx="763813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8497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Info-modify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75043"/>
              </p:ext>
            </p:extLst>
          </p:nvPr>
        </p:nvGraphicFramePr>
        <p:xfrm>
          <a:off x="5364089" y="758276"/>
          <a:ext cx="3816424" cy="629412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16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 변경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일반 회원가입 시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회원가입 시 작성했던 데이터 들어가 있는 상태로 노출되어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클릭 시 수정이 가능함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제외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 표시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 불가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변경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오른쪽 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 번호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요청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해당 휴대폰 번호로 인증번호 발송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숫자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결과에 따라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문구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결과에 따라 텍스트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 번호입니다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올바르지 않은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확인되었습니다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표시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찾기 창 팝업   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       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[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postcode_road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팝업창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주소 영역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편집 가능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회원정보 저장됨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15)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회원등급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=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후원회원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수기 등록한 후원회원일 경우만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17(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17-1)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17-1)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계정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삭제되며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탈퇴처리가 완료되었습니다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토스트 메시지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이후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회원정보 변경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469" y="164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57144" y="1700808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591271" y="3140968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01012345678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91271" y="3429000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1560" y="4072823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abcd1234@gmail.com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14067" y="4621939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10258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287292" y="4621937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14067" y="4946435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서울시 마포구 상암동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539481" y="45554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11560" y="5242211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123-1 AA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7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56817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82201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352687" y="2370480"/>
            <a:ext cx="1030187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 : abcd1234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980467" y="3141601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요청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411047" y="2607998"/>
            <a:ext cx="763813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비밀번호 변경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47586" y="3832828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이메일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47586" y="4365104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56891" y="2924944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휴대폰 번호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284450" y="20682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1270802" y="2641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27584" y="3713501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인증번호가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284450" y="23551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12142" y="31000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950485" y="30503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34067" y="341678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94569" y="3697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00609" y="406792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00609" y="52753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80467" y="3437495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확</a:t>
            </a:r>
            <a:r>
              <a:rPr lang="ko-KR" altLang="en-US" sz="800" dirty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51" name="타원 50"/>
          <p:cNvSpPr/>
          <p:nvPr/>
        </p:nvSpPr>
        <p:spPr>
          <a:xfrm>
            <a:off x="1869187" y="33528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26077" y="45319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149469" y="1703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144775" y="2392201"/>
            <a:ext cx="180000" cy="180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정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86558" y="22716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192536" y="2606131"/>
            <a:ext cx="442648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탈퇴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763559" y="3052718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640993" y="233369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065981" y="1951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356522" y="2068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탈퇴 안내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167150" y="241993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탈퇴하시면 지금까지의 기록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모두 삭제되며 복구할 수 없습니다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탈퇴하시겠습니까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75" name="직선 연결선 74"/>
          <p:cNvCxnSpPr>
            <a:endCxn id="72" idx="2"/>
          </p:cNvCxnSpPr>
          <p:nvPr/>
        </p:nvCxnSpPr>
        <p:spPr>
          <a:xfrm flipH="1">
            <a:off x="4093278" y="297989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073646" y="2985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52649" y="3032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154628" y="3038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79" name="타원 78"/>
          <p:cNvSpPr/>
          <p:nvPr/>
        </p:nvSpPr>
        <p:spPr>
          <a:xfrm>
            <a:off x="2987824" y="1888083"/>
            <a:ext cx="290479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117638" y="2397776"/>
            <a:ext cx="654162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후원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545184" y="22674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3400" y="2332406"/>
            <a:ext cx="164298" cy="1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2530392" y="25764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6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3059832" y="857472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1475656" y="2132856"/>
            <a:ext cx="763813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03405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modify_sns</a:t>
                      </a:r>
                      <a:endParaRPr lang="en-US" altLang="ko-KR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14726"/>
              </p:ext>
            </p:extLst>
          </p:nvPr>
        </p:nvGraphicFramePr>
        <p:xfrm>
          <a:off x="5220072" y="758276"/>
          <a:ext cx="396044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 변경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기존회원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SNS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회원으로 가입한 경우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회원가입 시 작성했던 데이터 들어가 있는 상태로 노출되어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클릭 시 수정이 가능함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 표시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 불가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변경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change_pw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인증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[info-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modify_sms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설정한 우편번호 자동 기입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찾기 창 팝업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[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postcode_road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팝업창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주소 영역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주소 영역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 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수정가능함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회원정보 저장되며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회원등급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준회원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=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SMS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인증을 받으면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변경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준회원 기준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회원 가입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SNS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가입으로 가입하여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SMS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인증을 받지 않은 회원을 준회원이라고 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13-1)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13-1)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확인버튼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계정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삭제되며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탈퇴처리가 완료되었습니다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토스트 메시지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이후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8293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회원정보 변경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8293" y="164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6285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63968" y="1700808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661493" y="4029035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abcd1234@gmail.com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64000" y="4578151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10258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337225" y="4578149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64000" y="4902647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서울시 마포구 상암동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61493" y="5198423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123-1 AA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7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1" y="2056817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69" y="2482201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403648" y="2370480"/>
            <a:ext cx="1030187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 : abcd1234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462008" y="2607998"/>
            <a:ext cx="763813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비밀번호 변경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97519" y="3789040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이메일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97519" y="4321316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335411" y="20682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1335411" y="2641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335411" y="23551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6305" y="39498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97519" y="45198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97519" y="48654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286065" y="45116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3568" y="3068960"/>
            <a:ext cx="178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현재 회원님은 준회원입니다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신청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등의 메뉴를 이용하려면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SMS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정회원 인증이 필요합니다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801018" y="3526368"/>
            <a:ext cx="682272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7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정회원 인증</a:t>
            </a:r>
            <a:endParaRPr lang="ko-KR" alt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173968" y="173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11018" y="34406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97519" y="51777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227519" y="2392201"/>
            <a:ext cx="180000" cy="180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370669" y="23048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243497" y="2606131"/>
            <a:ext cx="442648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탈퇴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556121" y="25093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065981" y="1951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356522" y="2068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탈퇴 안내</a:t>
            </a:r>
            <a:endParaRPr lang="ko-KR" altLang="en-US" sz="11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3167150" y="241993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탈퇴하시면 지금까지의 기록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모두 삭제되며 복구할 수 없습니다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탈퇴하시겠습니까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sp>
        <p:nvSpPr>
          <p:cNvPr id="85" name="TextBox 84"/>
          <p:cNvSpPr txBox="1"/>
          <p:nvPr/>
        </p:nvSpPr>
        <p:spPr>
          <a:xfrm>
            <a:off x="3152649" y="3032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4154628" y="3038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87" name="타원 86"/>
          <p:cNvSpPr/>
          <p:nvPr/>
        </p:nvSpPr>
        <p:spPr>
          <a:xfrm>
            <a:off x="2987824" y="1888083"/>
            <a:ext cx="290479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 flipH="1">
            <a:off x="4093278" y="297989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073646" y="2985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2728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info-</a:t>
                      </a: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modify_sms</a:t>
                      </a:r>
                      <a:endParaRPr lang="en-US" altLang="ko-KR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01446"/>
              </p:ext>
            </p:extLst>
          </p:nvPr>
        </p:nvGraphicFramePr>
        <p:xfrm>
          <a:off x="5148064" y="758276"/>
          <a:ext cx="393243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932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인증페이지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(SMS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이전 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 번호 입력 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요청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해당 휴대폰 번호로 인증번호 발송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결과에 따라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텍스트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결과에 따라 텍스트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 번호입니다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올바르지 않은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확인되었습니다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저장되며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인증이 완료되었습니다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토스트 메시지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 후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Info-modify]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Info-modify]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페이지에서 회원등급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변경됨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829825" y="2970112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01012345678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9825" y="3258144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19021" y="2970745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요청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5445" y="2754088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휴대폰 번호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66138" y="3542645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인증번호가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5576" y="16033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정회원 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65576" y="15658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568" y="1594466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1251" y="1618186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328186" y="35426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1072" y="2050234"/>
            <a:ext cx="178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정회원 인증을 위해서는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SMS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필요합니다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사용하고 있는 휴대폰 번호를 입력해주세요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705445" y="28618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123728" y="28618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26711" y="32097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01251" y="160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19021" y="3258143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확</a:t>
            </a:r>
            <a:r>
              <a:rPr lang="ko-KR" altLang="en-US" sz="800" dirty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62" name="타원 61"/>
          <p:cNvSpPr/>
          <p:nvPr/>
        </p:nvSpPr>
        <p:spPr>
          <a:xfrm>
            <a:off x="2129021" y="32097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6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7646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change_pw</a:t>
                      </a:r>
                      <a:endParaRPr lang="en-US" altLang="ko-KR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39054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패스워드 변경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[info-modify]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비밀번호 입력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비밀번호가 틀린 경우 텍스트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새로운 비밀번호 입력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새로운 비밀번호 재입력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값에 따라 텍스트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비밀번호가 틀린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 비밀번호와 새 비밀번호 확인 값이 다를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저장되며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[info-modify]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60662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비밀번호 변경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159772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3168" y="1621442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4111370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비밀번호가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1296" y="2053490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현재 비밀번호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1296" y="2989594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새 비밀번호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1296" y="3530866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새 비밀번호 확인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35312" y="2295936"/>
            <a:ext cx="1944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5312" y="3220426"/>
            <a:ext cx="11657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5312" y="3773312"/>
            <a:ext cx="11657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3608" y="16214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04480" y="32535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5312" y="2284322"/>
            <a:ext cx="1935210" cy="24934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2810" y="3200683"/>
            <a:ext cx="1935210" cy="24934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2810" y="3753205"/>
            <a:ext cx="1935210" cy="24934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917" y="23018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32917" y="37760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31640" y="25430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86037" y="2558956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비밀번호가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331640" y="40951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83168" y="16175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8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09919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</a:t>
                      </a:r>
                      <a:r>
                        <a:rPr lang="ko-KR" altLang="en-US" sz="1100" b="0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bike_register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70436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신청 페이지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 버튼 클릭 시 이전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NFC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와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QR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코드 활용법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신청 안내 문구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추후전달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신청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해당 회원의 정보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관리자웹으로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이동하며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신청 완료 팝업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신청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77230" y="1613985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5576" y="5029726"/>
            <a:ext cx="219374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신청 버튼 클릭 시 </a:t>
            </a: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회원가입한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 주소로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NFC/QR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코드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스티커가 발송됩니다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신청하기 전 회원정보의 주소를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꼭 확인해주세요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3848" y="3227623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2" name="직사각형 31"/>
          <p:cNvSpPr/>
          <p:nvPr/>
        </p:nvSpPr>
        <p:spPr>
          <a:xfrm>
            <a:off x="3203848" y="2333874"/>
            <a:ext cx="1944216" cy="89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15574" y="2564904"/>
            <a:ext cx="16918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신청이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배송까지는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1~2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 정도 소요됩니다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135574" y="224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5944" y="1982371"/>
            <a:ext cx="1935210" cy="247273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2" descr="C:\Users\Administrator\Downloads\noun_1067030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t="14073" r="6169" b="42762"/>
          <a:stretch/>
        </p:blipFill>
        <p:spPr bwMode="auto">
          <a:xfrm>
            <a:off x="931318" y="2271126"/>
            <a:ext cx="1768064" cy="8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936710" y="2448928"/>
            <a:ext cx="288032" cy="2880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/>
              <a:t>NFC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1590401" y="2667994"/>
            <a:ext cx="288032" cy="2880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/>
              <a:t>NFC</a:t>
            </a:r>
            <a:endParaRPr lang="ko-KR" altLang="en-US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7270" y="2038631"/>
            <a:ext cx="1682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 </a:t>
            </a:r>
            <a:r>
              <a:rPr lang="ko-KR" altLang="en-US" sz="1100" b="1" dirty="0" smtClean="0"/>
              <a:t>부착 및 활용 안내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31319" y="3192650"/>
            <a:ext cx="18143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사용하기 편한 위치에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태그를 부착해주세요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 descr="C:\Users\Administrator\Downloads\noun_892021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5" t="3794" r="25098" b="17647"/>
          <a:stretch/>
        </p:blipFill>
        <p:spPr bwMode="auto">
          <a:xfrm>
            <a:off x="1006792" y="3576688"/>
            <a:ext cx="501566" cy="7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Administrator\Desktop\nfc_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43" y="3814564"/>
            <a:ext cx="281063" cy="2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590400" y="3647318"/>
            <a:ext cx="1230753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8900" indent="-88900">
              <a:buFont typeface="Arial" charset="0"/>
              <a:buChar char="•"/>
            </a:pP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스마트폰의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기능을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ON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상태로 두고 태그에 가까이 대세요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88900" indent="-88900">
              <a:buFont typeface="Arial" charset="0"/>
              <a:buChar char="•"/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코드 태그를 촬영하세요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6792" y="1916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31320" y="4640333"/>
            <a:ext cx="1859910" cy="30083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신청하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</a:t>
            </a:r>
          </a:p>
        </p:txBody>
      </p:sp>
      <p:sp>
        <p:nvSpPr>
          <p:cNvPr id="13" name="타원 12"/>
          <p:cNvSpPr/>
          <p:nvPr/>
        </p:nvSpPr>
        <p:spPr>
          <a:xfrm>
            <a:off x="795944" y="4574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1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3381756" y="4149080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 등록이 완료되었습니다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5159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99902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등록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_1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option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예시 이미지 영역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사진 업로드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카메라로 촬영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사진 앨범에서 선택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팝업 노출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한번 업로드 되면 비활성화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4)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팝업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업로드가 완료되면 뜨는 문구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다음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버튼 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45890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7544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1290" y="2544178"/>
            <a:ext cx="17520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부착된 스티커를 자전거가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나오도록 촬영하세요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9714" y="2986589"/>
            <a:ext cx="1935210" cy="7347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예시 이미지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77024" y="3776237"/>
            <a:ext cx="1927900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사진 업로드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55426" y="5181648"/>
            <a:ext cx="2188923" cy="360040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가입 완료</a:t>
            </a:r>
            <a:endParaRPr lang="ko-KR" altLang="en-US" sz="10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4437112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2101" y="450912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카메라로 촬영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5220" y="4842738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사진 앨범에서 선택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674673" y="4786410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11560" y="5201816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01305" y="525562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2781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314435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181" y="2492896"/>
            <a:ext cx="17520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부착된 스티커를 자전거가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나오도록 촬영하세요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16605" y="2988769"/>
            <a:ext cx="1935210" cy="7347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예시 이미지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20260" y="3778417"/>
            <a:ext cx="1927900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사진 업로드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87024" y="29135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66822" y="37466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902101" y="45499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24239" y="48835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187624" y="52975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311024" y="40724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800" y="2235731"/>
            <a:ext cx="1511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STEP 1. NFC/QR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스티커 등록</a:t>
            </a:r>
            <a:endParaRPr lang="ko-KR" altLang="en-US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74475" y="2235731"/>
            <a:ext cx="1511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STEP 1. NFC/QR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스티커 등록</a:t>
            </a:r>
            <a:endParaRPr lang="ko-KR" altLang="en-US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721793" y="4989740"/>
            <a:ext cx="1464633" cy="30083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674475" y="5068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76651</TotalTime>
  <Words>17860</Words>
  <Application>Microsoft Office PowerPoint</Application>
  <PresentationFormat>On-screen Show (4:3)</PresentationFormat>
  <Paragraphs>4975</Paragraphs>
  <Slides>105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나눔고딕</vt:lpstr>
      <vt:lpstr>Gill Sans</vt:lpstr>
      <vt:lpstr>Calibri</vt:lpstr>
      <vt:lpstr>맑은 고딕</vt:lpstr>
      <vt:lpstr>나눔바른고딕</vt:lpstr>
      <vt:lpstr>Times New Roman</vt:lpstr>
      <vt:lpstr>Segoe UI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Windows User</cp:lastModifiedBy>
  <cp:revision>5753</cp:revision>
  <cp:lastPrinted>2017-02-24T04:57:19Z</cp:lastPrinted>
  <dcterms:created xsi:type="dcterms:W3CDTF">2014-07-17T01:13:30Z</dcterms:created>
  <dcterms:modified xsi:type="dcterms:W3CDTF">2017-12-07T07:27:30Z</dcterms:modified>
</cp:coreProperties>
</file>